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9"/>
  </p:notesMasterIdLst>
  <p:sldIdLst>
    <p:sldId id="257" r:id="rId5"/>
    <p:sldId id="319" r:id="rId6"/>
    <p:sldId id="321" r:id="rId7"/>
    <p:sldId id="298" r:id="rId8"/>
    <p:sldId id="322" r:id="rId9"/>
    <p:sldId id="320" r:id="rId10"/>
    <p:sldId id="311" r:id="rId11"/>
    <p:sldId id="317" r:id="rId12"/>
    <p:sldId id="315" r:id="rId13"/>
    <p:sldId id="318" r:id="rId14"/>
    <p:sldId id="314" r:id="rId15"/>
    <p:sldId id="303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3FCDFF"/>
    <a:srgbClr val="05BEFF"/>
    <a:srgbClr val="4ADCF4"/>
    <a:srgbClr val="008BBC"/>
    <a:srgbClr val="19C3FF"/>
    <a:srgbClr val="043E48"/>
    <a:srgbClr val="076A7C"/>
    <a:srgbClr val="0B9DB7"/>
    <a:srgbClr val="4BDBD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F4059-0280-4712-86DD-440D68A95403}" v="1" dt="2021-08-06T15:48:30.726"/>
  </p1510:revLst>
</p1510:revInfo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00" autoAdjust="0"/>
    <p:restoredTop sz="94614" autoAdjust="0"/>
  </p:normalViewPr>
  <p:slideViewPr>
    <p:cSldViewPr snapToGrid="0">
      <p:cViewPr varScale="1">
        <p:scale>
          <a:sx n="72" d="100"/>
          <a:sy n="72" d="100"/>
        </p:scale>
        <p:origin x="1152" y="54"/>
      </p:cViewPr>
      <p:guideLst>
        <p:guide orient="horz" pos="2160"/>
        <p:guide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tle, Theresa" userId="f5977aec-15bc-445f-ab8b-cb55929fb697" providerId="ADAL" clId="{12D96D17-FB8F-42A2-A173-7AA0605310C8}"/>
    <pc:docChg chg="undo custSel modSld">
      <pc:chgData name="Kittle, Theresa" userId="f5977aec-15bc-445f-ab8b-cb55929fb697" providerId="ADAL" clId="{12D96D17-FB8F-42A2-A173-7AA0605310C8}" dt="2021-08-04T19:49:11.077" v="205" actId="20577"/>
      <pc:docMkLst>
        <pc:docMk/>
      </pc:docMkLst>
      <pc:sldChg chg="modSp mod">
        <pc:chgData name="Kittle, Theresa" userId="f5977aec-15bc-445f-ab8b-cb55929fb697" providerId="ADAL" clId="{12D96D17-FB8F-42A2-A173-7AA0605310C8}" dt="2021-08-04T18:48:35.718" v="2" actId="207"/>
        <pc:sldMkLst>
          <pc:docMk/>
          <pc:sldMk cId="850593172" sldId="257"/>
        </pc:sldMkLst>
        <pc:picChg chg="mod">
          <ac:chgData name="Kittle, Theresa" userId="f5977aec-15bc-445f-ab8b-cb55929fb697" providerId="ADAL" clId="{12D96D17-FB8F-42A2-A173-7AA0605310C8}" dt="2021-08-04T18:48:35.718" v="2" actId="207"/>
          <ac:picMkLst>
            <pc:docMk/>
            <pc:sldMk cId="850593172" sldId="257"/>
            <ac:picMk id="3" creationId="{577383E6-8AFC-4CD7-B910-7604E45F32EA}"/>
          </ac:picMkLst>
        </pc:picChg>
      </pc:sldChg>
      <pc:sldChg chg="modSp mod">
        <pc:chgData name="Kittle, Theresa" userId="f5977aec-15bc-445f-ab8b-cb55929fb697" providerId="ADAL" clId="{12D96D17-FB8F-42A2-A173-7AA0605310C8}" dt="2021-08-04T19:46:23.287" v="179" actId="27636"/>
        <pc:sldMkLst>
          <pc:docMk/>
          <pc:sldMk cId="80923935" sldId="311"/>
        </pc:sldMkLst>
        <pc:spChg chg="mod">
          <ac:chgData name="Kittle, Theresa" userId="f5977aec-15bc-445f-ab8b-cb55929fb697" providerId="ADAL" clId="{12D96D17-FB8F-42A2-A173-7AA0605310C8}" dt="2021-08-04T19:46:18.560" v="177" actId="20577"/>
          <ac:spMkLst>
            <pc:docMk/>
            <pc:sldMk cId="80923935" sldId="311"/>
            <ac:spMk id="3" creationId="{BA5EE8A8-B7CD-4B55-9A03-7625D09AA4CC}"/>
          </ac:spMkLst>
        </pc:spChg>
        <pc:spChg chg="mod">
          <ac:chgData name="Kittle, Theresa" userId="f5977aec-15bc-445f-ab8b-cb55929fb697" providerId="ADAL" clId="{12D96D17-FB8F-42A2-A173-7AA0605310C8}" dt="2021-08-04T19:46:23.287" v="179" actId="27636"/>
          <ac:spMkLst>
            <pc:docMk/>
            <pc:sldMk cId="80923935" sldId="311"/>
            <ac:spMk id="7" creationId="{3157BF16-4322-44C3-889B-6B06EC9634C2}"/>
          </ac:spMkLst>
        </pc:spChg>
      </pc:sldChg>
      <pc:sldChg chg="modSp mod">
        <pc:chgData name="Kittle, Theresa" userId="f5977aec-15bc-445f-ab8b-cb55929fb697" providerId="ADAL" clId="{12D96D17-FB8F-42A2-A173-7AA0605310C8}" dt="2021-08-04T19:46:02.592" v="176" actId="6549"/>
        <pc:sldMkLst>
          <pc:docMk/>
          <pc:sldMk cId="2675894558" sldId="320"/>
        </pc:sldMkLst>
        <pc:spChg chg="mod">
          <ac:chgData name="Kittle, Theresa" userId="f5977aec-15bc-445f-ab8b-cb55929fb697" providerId="ADAL" clId="{12D96D17-FB8F-42A2-A173-7AA0605310C8}" dt="2021-08-04T19:46:02.592" v="176" actId="6549"/>
          <ac:spMkLst>
            <pc:docMk/>
            <pc:sldMk cId="2675894558" sldId="320"/>
            <ac:spMk id="8" creationId="{0711FBB1-9198-4CE4-8E95-FF83D7449AC4}"/>
          </ac:spMkLst>
        </pc:spChg>
        <pc:spChg chg="mod">
          <ac:chgData name="Kittle, Theresa" userId="f5977aec-15bc-445f-ab8b-cb55929fb697" providerId="ADAL" clId="{12D96D17-FB8F-42A2-A173-7AA0605310C8}" dt="2021-08-04T19:01:24.576" v="175" actId="403"/>
          <ac:spMkLst>
            <pc:docMk/>
            <pc:sldMk cId="2675894558" sldId="320"/>
            <ac:spMk id="14" creationId="{AA3A5437-B74F-46C2-90A5-2BB675712022}"/>
          </ac:spMkLst>
        </pc:spChg>
      </pc:sldChg>
      <pc:sldChg chg="addSp delSp modSp mod">
        <pc:chgData name="Kittle, Theresa" userId="f5977aec-15bc-445f-ab8b-cb55929fb697" providerId="ADAL" clId="{12D96D17-FB8F-42A2-A173-7AA0605310C8}" dt="2021-08-04T19:49:11.077" v="205" actId="20577"/>
        <pc:sldMkLst>
          <pc:docMk/>
          <pc:sldMk cId="3036641406" sldId="322"/>
        </pc:sldMkLst>
        <pc:spChg chg="mod ord topLvl">
          <ac:chgData name="Kittle, Theresa" userId="f5977aec-15bc-445f-ab8b-cb55929fb697" providerId="ADAL" clId="{12D96D17-FB8F-42A2-A173-7AA0605310C8}" dt="2021-08-04T19:48:52.228" v="200" actId="165"/>
          <ac:spMkLst>
            <pc:docMk/>
            <pc:sldMk cId="3036641406" sldId="322"/>
            <ac:spMk id="6" creationId="{9ACC4474-AE90-4007-84D6-AB50E19EAB33}"/>
          </ac:spMkLst>
        </pc:spChg>
        <pc:spChg chg="mod">
          <ac:chgData name="Kittle, Theresa" userId="f5977aec-15bc-445f-ab8b-cb55929fb697" providerId="ADAL" clId="{12D96D17-FB8F-42A2-A173-7AA0605310C8}" dt="2021-08-04T19:49:11.077" v="205" actId="20577"/>
          <ac:spMkLst>
            <pc:docMk/>
            <pc:sldMk cId="3036641406" sldId="322"/>
            <ac:spMk id="20" creationId="{49E3F98F-A7C0-466B-904F-C5E37252C254}"/>
          </ac:spMkLst>
        </pc:spChg>
        <pc:grpChg chg="add del mod ord">
          <ac:chgData name="Kittle, Theresa" userId="f5977aec-15bc-445f-ab8b-cb55929fb697" providerId="ADAL" clId="{12D96D17-FB8F-42A2-A173-7AA0605310C8}" dt="2021-08-04T19:49:05.670" v="204" actId="166"/>
          <ac:grpSpMkLst>
            <pc:docMk/>
            <pc:sldMk cId="3036641406" sldId="322"/>
            <ac:grpSpMk id="14" creationId="{62C1E7A1-4940-43FD-953B-22D54DDF5F3E}"/>
          </ac:grpSpMkLst>
        </pc:grpChg>
        <pc:picChg chg="mod ord topLvl">
          <ac:chgData name="Kittle, Theresa" userId="f5977aec-15bc-445f-ab8b-cb55929fb697" providerId="ADAL" clId="{12D96D17-FB8F-42A2-A173-7AA0605310C8}" dt="2021-08-04T19:48:52.228" v="200" actId="165"/>
          <ac:picMkLst>
            <pc:docMk/>
            <pc:sldMk cId="3036641406" sldId="322"/>
            <ac:picMk id="10" creationId="{D447FEEC-3050-469B-983A-093B8F9A56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716D-39C9-48C4-A3EB-B88E4515427D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C6D3C-9EB0-4F2C-9026-3887D1CD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Role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4" name="Picture Placeholder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Picture Placeholder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anchor="ctr"/>
          <a:lstStyle>
            <a:lvl1pPr marL="0" indent="0" algn="ctr">
              <a:buNone/>
              <a:defRPr sz="1050" i="1"/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Image / Logo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3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rgbClr val="05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792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Describe Your Big Idea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umber &amp;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#NUMBER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Outcome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Content Block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Content Block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Your </a:t>
            </a:r>
            <a:br>
              <a:rPr lang="en-US" dirty="0"/>
            </a:br>
            <a:r>
              <a:rPr lang="en-US" dirty="0"/>
              <a:t>Background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CC7194-A4D0-457B-9D3E-53681723AFF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gif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ocs.google.com/forms/d/e/1FAIpQLSdOq9LsgtJcp4d1n_v8AXoJ6S30QHuGoMb9fro1EvvFWTKRxw/viewform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SK12@MAV.HEALTH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gif"/><Relationship Id="rId5" Type="http://schemas.openxmlformats.org/officeDocument/2006/relationships/image" Target="../media/image12.gif"/><Relationship Id="rId4" Type="http://schemas.openxmlformats.org/officeDocument/2006/relationships/hyperlink" Target="mailto:COVIDSchoolReporting@MSDH.MS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6.gi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1341ECE8-67D8-4CFC-B8EC-C84AD05FE3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1E7B259-4FC8-4DA8-99AE-CB17DEC2CEB9}"/>
              </a:ext>
            </a:extLst>
          </p:cNvPr>
          <p:cNvSpPr/>
          <p:nvPr/>
        </p:nvSpPr>
        <p:spPr>
          <a:xfrm>
            <a:off x="4436470" y="0"/>
            <a:ext cx="7772400" cy="6858000"/>
          </a:xfrm>
          <a:prstGeom prst="rect">
            <a:avLst/>
          </a:prstGeom>
          <a:solidFill>
            <a:srgbClr val="00B0F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B5A9D8F-48EE-48F2-90C2-7D3C607B6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807" y="6392894"/>
            <a:ext cx="2963706" cy="4651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78EC13F-1FBF-44A6-B6D2-C24CCA3D18C3}"/>
              </a:ext>
            </a:extLst>
          </p:cNvPr>
          <p:cNvSpPr txBox="1"/>
          <p:nvPr/>
        </p:nvSpPr>
        <p:spPr>
          <a:xfrm>
            <a:off x="4676931" y="2234491"/>
            <a:ext cx="70627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Statewide COVID-19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K-12 School Screening Testing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—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Overview Materials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CAC04B-2CA6-4A6A-8D37-550611B2293C}"/>
              </a:ext>
            </a:extLst>
          </p:cNvPr>
          <p:cNvSpPr txBox="1"/>
          <p:nvPr/>
        </p:nvSpPr>
        <p:spPr>
          <a:xfrm>
            <a:off x="3671220" y="5688869"/>
            <a:ext cx="826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+mj-lt"/>
              </a:rPr>
              <a:t>Presented to: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+mj-lt"/>
              </a:rPr>
              <a:t>Mississippi K-12 Schools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A66C153-15F1-0948-B296-6B3C9F43E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273"/>
            <a:ext cx="3972558" cy="21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270409" cy="590066"/>
          </a:xfrm>
        </p:spPr>
        <p:txBody>
          <a:bodyPr/>
          <a:lstStyle/>
          <a:p>
            <a:r>
              <a:rPr lang="en-US" sz="4800" b="0" spc="0" dirty="0">
                <a:solidFill>
                  <a:srgbClr val="00B0F0"/>
                </a:solidFill>
              </a:rPr>
              <a:t>CONSENT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E8A8-B7CD-4B55-9A03-7625D09A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463619"/>
            <a:ext cx="9644062" cy="443446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Maverick Health can assist districts/schools with collecting consent forms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Multiple languages if needed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Variety of options: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9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6F1BF-0DE1-48FD-B17E-D988D152BB74}"/>
              </a:ext>
            </a:extLst>
          </p:cNvPr>
          <p:cNvSpPr/>
          <p:nvPr/>
        </p:nvSpPr>
        <p:spPr>
          <a:xfrm>
            <a:off x="1992830" y="4320031"/>
            <a:ext cx="3811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>
              <a:buClr>
                <a:srgbClr val="00B0F0"/>
              </a:buClr>
            </a:pPr>
            <a:r>
              <a:rPr lang="en-US" sz="2400" dirty="0">
                <a:latin typeface="+mj-lt"/>
              </a:rPr>
              <a:t>Can email parents/ guardians a consent form for them to 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ABB5C2-CE91-48FE-98A5-C352943B32B4}"/>
              </a:ext>
            </a:extLst>
          </p:cNvPr>
          <p:cNvSpPr/>
          <p:nvPr/>
        </p:nvSpPr>
        <p:spPr>
          <a:xfrm>
            <a:off x="7498913" y="4209711"/>
            <a:ext cx="4393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>
              <a:buClr>
                <a:srgbClr val="00B0F0"/>
              </a:buClr>
            </a:pPr>
            <a:r>
              <a:rPr lang="en-US" sz="2400" dirty="0">
                <a:latin typeface="+mj-lt"/>
              </a:rPr>
              <a:t>Can provide paper copies for students to bring home to parents/guardians to sign and bring back to school </a:t>
            </a:r>
          </a:p>
        </p:txBody>
      </p:sp>
      <p:pic>
        <p:nvPicPr>
          <p:cNvPr id="2054" name="Picture 6" descr="Envelope email icon Royalty Free Vector Image - VectorStock">
            <a:extLst>
              <a:ext uri="{FF2B5EF4-FFF2-40B4-BE49-F238E27FC236}">
                <a16:creationId xmlns:a16="http://schemas.microsoft.com/office/drawing/2014/main" id="{D1F0AAE3-D170-42D5-894D-A68DDFF71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511" y="4185941"/>
            <a:ext cx="1654303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tient Consent Form | zipphealth">
            <a:extLst>
              <a:ext uri="{FF2B5EF4-FFF2-40B4-BE49-F238E27FC236}">
                <a16:creationId xmlns:a16="http://schemas.microsoft.com/office/drawing/2014/main" id="{FB2B0414-FB2C-45DD-82BC-968FCC54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40" y="4084789"/>
            <a:ext cx="1448961" cy="167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C4FFF0-0168-41C5-9557-7325F2079998}"/>
              </a:ext>
            </a:extLst>
          </p:cNvPr>
          <p:cNvSpPr txBox="1"/>
          <p:nvPr/>
        </p:nvSpPr>
        <p:spPr>
          <a:xfrm>
            <a:off x="744706" y="6293370"/>
            <a:ext cx="6096000" cy="2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B0F0"/>
              </a:buClr>
            </a:pPr>
            <a:r>
              <a:rPr lang="en-US" sz="1200" dirty="0">
                <a:latin typeface="+mj-lt"/>
              </a:rPr>
              <a:t>Note: language assistance and translation available upon request</a:t>
            </a:r>
          </a:p>
        </p:txBody>
      </p:sp>
      <p:pic>
        <p:nvPicPr>
          <p:cNvPr id="1028" name="Picture 4" descr="CT Pediatric Dentist | Special Needs Kids&amp;#39; Dentist | Edmonstone Dental">
            <a:extLst>
              <a:ext uri="{FF2B5EF4-FFF2-40B4-BE49-F238E27FC236}">
                <a16:creationId xmlns:a16="http://schemas.microsoft.com/office/drawing/2014/main" id="{ACB778B6-A003-4A94-855E-3A4FD90C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38" y="143455"/>
            <a:ext cx="1733325" cy="188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8F4BE9C-4DC9-FF40-A0F1-E0BD60ADB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95" y="5656637"/>
            <a:ext cx="1627074" cy="11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4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270409" cy="590066"/>
          </a:xfrm>
        </p:spPr>
        <p:txBody>
          <a:bodyPr/>
          <a:lstStyle/>
          <a:p>
            <a:r>
              <a:rPr lang="en-US" sz="4800" b="0" spc="0" dirty="0">
                <a:solidFill>
                  <a:srgbClr val="00B0F0"/>
                </a:solidFill>
              </a:rPr>
              <a:t>Testing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10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CF3B69-CAEA-48B3-AF94-04B9E4DE0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1" y="1521966"/>
            <a:ext cx="7455890" cy="405782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1800"/>
              </a:spcBef>
              <a:spcAft>
                <a:spcPts val="1800"/>
              </a:spcAft>
              <a:buClr>
                <a:srgbClr val="4BDBDB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+mj-lt"/>
              </a:rPr>
              <a:t>A trained and friendly Maverick Health team will support the staffing needs for testing events at your school</a:t>
            </a:r>
          </a:p>
          <a:p>
            <a:pPr>
              <a:lnSpc>
                <a:spcPct val="125000"/>
              </a:lnSpc>
              <a:spcBef>
                <a:spcPts val="1800"/>
              </a:spcBef>
              <a:spcAft>
                <a:spcPts val="1800"/>
              </a:spcAft>
              <a:buClr>
                <a:srgbClr val="4BDBDB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+mj-lt"/>
              </a:rPr>
              <a:t>Working with your school’s dedicated point of contact/liaison, the Maverick Health team will set up a dedicated testing location on school grounds to perform sample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8AC10-B1A0-45E1-ABF7-0ECF114A31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674909" y="2390456"/>
            <a:ext cx="2699657" cy="269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355EFD-CA71-ED4E-947B-3747CBB57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23" y="5579795"/>
            <a:ext cx="1627074" cy="1146632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D10EED-546B-5545-B4EE-6741EE4AF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8" y="5158783"/>
            <a:ext cx="3478362" cy="22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3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270409" cy="590066"/>
          </a:xfrm>
          <a:solidFill>
            <a:schemeClr val="bg1"/>
          </a:solidFill>
        </p:spPr>
        <p:txBody>
          <a:bodyPr/>
          <a:lstStyle/>
          <a:p>
            <a:r>
              <a:rPr lang="en-US" sz="4800" b="0" spc="0" dirty="0">
                <a:solidFill>
                  <a:srgbClr val="00B0F0"/>
                </a:solidFill>
              </a:rPr>
              <a:t>RESULT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E8A8-B7CD-4B55-9A03-7625D09A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1" y="1556374"/>
            <a:ext cx="6845357" cy="4977931"/>
          </a:xfrm>
        </p:spPr>
        <p:txBody>
          <a:bodyPr>
            <a:normAutofit/>
          </a:bodyPr>
          <a:lstStyle/>
          <a:p>
            <a:pPr marL="465138" indent="-465138">
              <a:spcBef>
                <a:spcPts val="1200"/>
              </a:spcBef>
              <a:buClr>
                <a:srgbClr val="4BDBD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Maverick Health handles all lab </a:t>
            </a:r>
            <a:r>
              <a:rPr lang="en-US" sz="3600" b="1" dirty="0">
                <a:latin typeface="+mj-lt"/>
              </a:rPr>
              <a:t>and</a:t>
            </a:r>
            <a:r>
              <a:rPr lang="en-US" sz="3600" dirty="0">
                <a:latin typeface="+mj-lt"/>
              </a:rPr>
              <a:t> aggregate reporting requirements outlined by CDC and MSDH</a:t>
            </a:r>
          </a:p>
          <a:p>
            <a:pPr marL="465138" indent="-465138">
              <a:spcBef>
                <a:spcPts val="1200"/>
              </a:spcBef>
              <a:buClr>
                <a:srgbClr val="4BDBD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+mj-lt"/>
              </a:rPr>
              <a:t>Fully HIPAA compliant and secure, trusted by state health departments nationally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11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Timeline&#10;&#10;Description automatically generated">
            <a:extLst>
              <a:ext uri="{FF2B5EF4-FFF2-40B4-BE49-F238E27FC236}">
                <a16:creationId xmlns:a16="http://schemas.microsoft.com/office/drawing/2014/main" id="{D3CCAC11-761F-4AE1-AF0A-CBDF651F36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EEDC"/>
              </a:clrFrom>
              <a:clrTo>
                <a:srgbClr val="FFEEDC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66" y="1728783"/>
            <a:ext cx="5010136" cy="333800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BF6A4FF-98AE-8A40-A243-92D17C6EB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745" y="5622786"/>
            <a:ext cx="1627074" cy="1146632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C02FA6-7540-C946-AE4E-2D4D500B1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5" y="5063867"/>
            <a:ext cx="3703314" cy="244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270409" cy="590066"/>
          </a:xfrm>
        </p:spPr>
        <p:txBody>
          <a:bodyPr/>
          <a:lstStyle/>
          <a:p>
            <a:r>
              <a:rPr lang="en-US" sz="4800" b="0" spc="0" dirty="0">
                <a:solidFill>
                  <a:srgbClr val="00B0F0"/>
                </a:solidFill>
              </a:rPr>
              <a:t>HOW Schools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E8A8-B7CD-4B55-9A03-7625D09A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09" y="1196722"/>
            <a:ext cx="6962405" cy="497793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rgbClr val="05BEFF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Fill out </a:t>
            </a:r>
            <a:r>
              <a:rPr lang="en-US" sz="3200" b="1" cap="all" dirty="0">
                <a:solidFill>
                  <a:srgbClr val="00B0F0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en-US" sz="32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>
                <a:latin typeface="+mj-lt"/>
              </a:rPr>
              <a:t>form so we can help put together your testing program!</a:t>
            </a:r>
          </a:p>
          <a:p>
            <a:pPr>
              <a:spcBef>
                <a:spcPts val="1200"/>
              </a:spcBef>
              <a:buClr>
                <a:srgbClr val="05BEFF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latin typeface="+mj-lt"/>
              </a:rPr>
              <a:t>Collaborate</a:t>
            </a:r>
            <a:r>
              <a:rPr lang="en-US" sz="3200" dirty="0">
                <a:latin typeface="+mj-lt"/>
              </a:rPr>
              <a:t> with Maverick Health to establish a </a:t>
            </a:r>
            <a:r>
              <a:rPr lang="en-US" sz="3200" b="1" dirty="0">
                <a:latin typeface="+mj-lt"/>
              </a:rPr>
              <a:t>testing algorithm &amp; schedule </a:t>
            </a:r>
            <a:r>
              <a:rPr lang="en-US" sz="3200" dirty="0">
                <a:latin typeface="+mj-lt"/>
              </a:rPr>
              <a:t>that works best for your district/school  </a:t>
            </a:r>
          </a:p>
          <a:p>
            <a:pPr>
              <a:spcBef>
                <a:spcPts val="1200"/>
              </a:spcBef>
              <a:buClr>
                <a:srgbClr val="05BEFF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Appoint a </a:t>
            </a:r>
            <a:r>
              <a:rPr lang="en-US" sz="3200" b="1" dirty="0">
                <a:latin typeface="+mj-lt"/>
              </a:rPr>
              <a:t>dedicated “Program Administrator” </a:t>
            </a:r>
            <a:r>
              <a:rPr lang="en-US" sz="3200" dirty="0">
                <a:latin typeface="+mj-lt"/>
              </a:rPr>
              <a:t>to serve as Maverick Health’s main POC at your district/school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12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A36B36-BF3A-4BA2-8087-07EF76F9CB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794171" y="1491696"/>
            <a:ext cx="3643085" cy="364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85F930-DD4B-F94E-A22D-7533A9F4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7" y="5002595"/>
            <a:ext cx="3951794" cy="260743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631C03-E27F-AE40-B14D-C3DE4ED07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17" y="5430154"/>
            <a:ext cx="1627074" cy="11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2841E33-E31B-430C-B7A5-6A25EEE4094C}"/>
              </a:ext>
            </a:extLst>
          </p:cNvPr>
          <p:cNvSpPr txBox="1">
            <a:spLocks/>
          </p:cNvSpPr>
          <p:nvPr/>
        </p:nvSpPr>
        <p:spPr>
          <a:xfrm>
            <a:off x="300037" y="6306312"/>
            <a:ext cx="270474" cy="270474"/>
          </a:xfrm>
          <a:prstGeom prst="ellipse">
            <a:avLst/>
          </a:prstGeom>
          <a:solidFill>
            <a:srgbClr val="00B0F0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C2DEF-D2FE-4B45-ABA4-9F153FD1C98A}" type="slidenum">
              <a:rPr lang="en-US" b="1" smtClean="0"/>
              <a:pPr/>
              <a:t>13</a:t>
            </a:fld>
            <a:endParaRPr lang="en-US" b="1" dirty="0"/>
          </a:p>
        </p:txBody>
      </p:sp>
      <p:pic>
        <p:nvPicPr>
          <p:cNvPr id="4100" name="Picture 4" descr="1,432 Sick Elementary Student Illustrations &amp;amp; Clip Art - iStock">
            <a:extLst>
              <a:ext uri="{FF2B5EF4-FFF2-40B4-BE49-F238E27FC236}">
                <a16:creationId xmlns:a16="http://schemas.microsoft.com/office/drawing/2014/main" id="{B33FF7E0-1518-4132-AA65-E96A6A6A6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0" y="143455"/>
            <a:ext cx="5538806" cy="25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ECA15-99FA-4F89-91FE-FDBD8129988D}"/>
              </a:ext>
            </a:extLst>
          </p:cNvPr>
          <p:cNvSpPr txBox="1"/>
          <p:nvPr/>
        </p:nvSpPr>
        <p:spPr>
          <a:xfrm>
            <a:off x="2093843" y="2873577"/>
            <a:ext cx="8388625" cy="343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4"/>
                </a:solidFill>
                <a:latin typeface="+mj-lt"/>
              </a:rPr>
              <a:t>Questions?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+mj-lt"/>
              </a:rPr>
              <a:t>Contact: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MSK12@MAV.HEALTH</a:t>
            </a:r>
            <a:r>
              <a:rPr lang="en-US" sz="2800" b="1" dirty="0">
                <a:solidFill>
                  <a:schemeClr val="accent4"/>
                </a:solidFill>
                <a:latin typeface="+mj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+mj-lt"/>
              </a:rPr>
              <a:t>Or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COVIDSchoolReporting@MSDH.MS.GOV</a:t>
            </a:r>
            <a:r>
              <a:rPr lang="en-US" sz="2800" b="1" dirty="0">
                <a:solidFill>
                  <a:schemeClr val="accent4"/>
                </a:solidFill>
                <a:latin typeface="+mj-lt"/>
              </a:rPr>
              <a:t>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C20320-3749-0349-8465-F985F7313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009" y="5533334"/>
            <a:ext cx="1627074" cy="114663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66E4AD-3FC4-B44D-B636-BCB5B5EEB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9" y="5032033"/>
            <a:ext cx="3832436" cy="25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2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993873" cy="590066"/>
          </a:xfrm>
          <a:solidFill>
            <a:schemeClr val="bg1"/>
          </a:solidFill>
        </p:spPr>
        <p:txBody>
          <a:bodyPr/>
          <a:lstStyle/>
          <a:p>
            <a:r>
              <a:rPr lang="en-US" sz="4400" b="0" spc="0" dirty="0">
                <a:solidFill>
                  <a:srgbClr val="00B0F0"/>
                </a:solidFill>
              </a:rPr>
              <a:t>School OUTREACH &amp;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1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Block Arc 132">
            <a:extLst>
              <a:ext uri="{FF2B5EF4-FFF2-40B4-BE49-F238E27FC236}">
                <a16:creationId xmlns:a16="http://schemas.microsoft.com/office/drawing/2014/main" id="{7B50BD36-E235-4C1A-A264-CD327A9BC953}"/>
              </a:ext>
            </a:extLst>
          </p:cNvPr>
          <p:cNvSpPr/>
          <p:nvPr/>
        </p:nvSpPr>
        <p:spPr>
          <a:xfrm rot="5400000">
            <a:off x="7571010" y="1520997"/>
            <a:ext cx="4294898" cy="4212288"/>
          </a:xfrm>
          <a:prstGeom prst="blockArc">
            <a:avLst>
              <a:gd name="adj1" fmla="val 14607650"/>
              <a:gd name="adj2" fmla="val 2233101"/>
              <a:gd name="adj3" fmla="val 4696"/>
            </a:avLst>
          </a:prstGeom>
          <a:solidFill>
            <a:srgbClr val="05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4" name="Block Arc 133">
            <a:extLst>
              <a:ext uri="{FF2B5EF4-FFF2-40B4-BE49-F238E27FC236}">
                <a16:creationId xmlns:a16="http://schemas.microsoft.com/office/drawing/2014/main" id="{7438A539-35C2-4E11-B9EF-18F115FE25CE}"/>
              </a:ext>
            </a:extLst>
          </p:cNvPr>
          <p:cNvSpPr/>
          <p:nvPr/>
        </p:nvSpPr>
        <p:spPr>
          <a:xfrm rot="5400000">
            <a:off x="7880087" y="1824124"/>
            <a:ext cx="3676754" cy="3606034"/>
          </a:xfrm>
          <a:prstGeom prst="blockArc">
            <a:avLst>
              <a:gd name="adj1" fmla="val 12866219"/>
              <a:gd name="adj2" fmla="val 2208223"/>
              <a:gd name="adj3" fmla="val 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5" name="Block Arc 134">
            <a:extLst>
              <a:ext uri="{FF2B5EF4-FFF2-40B4-BE49-F238E27FC236}">
                <a16:creationId xmlns:a16="http://schemas.microsoft.com/office/drawing/2014/main" id="{5E7364D9-CDD6-4D0E-A894-B4365760BE55}"/>
              </a:ext>
            </a:extLst>
          </p:cNvPr>
          <p:cNvSpPr/>
          <p:nvPr/>
        </p:nvSpPr>
        <p:spPr>
          <a:xfrm rot="5400000">
            <a:off x="8178251" y="2110184"/>
            <a:ext cx="3058246" cy="2999422"/>
          </a:xfrm>
          <a:prstGeom prst="blockArc">
            <a:avLst>
              <a:gd name="adj1" fmla="val 10838337"/>
              <a:gd name="adj2" fmla="val 2182271"/>
              <a:gd name="adj3" fmla="val 6616"/>
            </a:avLst>
          </a:prstGeom>
          <a:solidFill>
            <a:srgbClr val="0B9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F23A5356-51BC-4A2C-8353-87EDF104EE1E}"/>
              </a:ext>
            </a:extLst>
          </p:cNvPr>
          <p:cNvSpPr/>
          <p:nvPr/>
        </p:nvSpPr>
        <p:spPr>
          <a:xfrm rot="5400000">
            <a:off x="8502360" y="2433877"/>
            <a:ext cx="2404259" cy="2358014"/>
          </a:xfrm>
          <a:prstGeom prst="blockArc">
            <a:avLst>
              <a:gd name="adj1" fmla="val 8967793"/>
              <a:gd name="adj2" fmla="val 2161550"/>
              <a:gd name="adj3" fmla="val 8273"/>
            </a:avLst>
          </a:prstGeom>
          <a:solidFill>
            <a:srgbClr val="076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7" name="Block Arc 136">
            <a:extLst>
              <a:ext uri="{FF2B5EF4-FFF2-40B4-BE49-F238E27FC236}">
                <a16:creationId xmlns:a16="http://schemas.microsoft.com/office/drawing/2014/main" id="{F8CFD1F1-8381-4225-B84B-42A1D3194530}"/>
              </a:ext>
            </a:extLst>
          </p:cNvPr>
          <p:cNvSpPr/>
          <p:nvPr/>
        </p:nvSpPr>
        <p:spPr>
          <a:xfrm rot="5400000">
            <a:off x="8822966" y="2739791"/>
            <a:ext cx="1764426" cy="1730488"/>
          </a:xfrm>
          <a:prstGeom prst="blockArc">
            <a:avLst>
              <a:gd name="adj1" fmla="val 6738623"/>
              <a:gd name="adj2" fmla="val 2043077"/>
              <a:gd name="adj3" fmla="val 11219"/>
            </a:avLst>
          </a:prstGeom>
          <a:solidFill>
            <a:srgbClr val="0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7" name="Freeform 4">
            <a:extLst>
              <a:ext uri="{FF2B5EF4-FFF2-40B4-BE49-F238E27FC236}">
                <a16:creationId xmlns:a16="http://schemas.microsoft.com/office/drawing/2014/main" id="{1394CA81-80CC-4DA8-8865-90CD6F01071B}"/>
              </a:ext>
            </a:extLst>
          </p:cNvPr>
          <p:cNvSpPr/>
          <p:nvPr/>
        </p:nvSpPr>
        <p:spPr>
          <a:xfrm>
            <a:off x="6891821" y="3292369"/>
            <a:ext cx="2102357" cy="2102357"/>
          </a:xfrm>
          <a:custGeom>
            <a:avLst/>
            <a:gdLst>
              <a:gd name="connsiteX0" fmla="*/ 2100648 w 2100648"/>
              <a:gd name="connsiteY0" fmla="*/ 0 h 2026508"/>
              <a:gd name="connsiteX1" fmla="*/ 1334529 w 2100648"/>
              <a:gd name="connsiteY1" fmla="*/ 1556951 h 2026508"/>
              <a:gd name="connsiteX2" fmla="*/ 0 w 2100648"/>
              <a:gd name="connsiteY2" fmla="*/ 2026508 h 2026508"/>
              <a:gd name="connsiteX0" fmla="*/ 2100648 w 2100648"/>
              <a:gd name="connsiteY0" fmla="*/ 0 h 2026508"/>
              <a:gd name="connsiteX1" fmla="*/ 1334529 w 2100648"/>
              <a:gd name="connsiteY1" fmla="*/ 1556951 h 2026508"/>
              <a:gd name="connsiteX2" fmla="*/ 0 w 2100648"/>
              <a:gd name="connsiteY2" fmla="*/ 2026508 h 2026508"/>
              <a:gd name="connsiteX0" fmla="*/ 2100648 w 2100648"/>
              <a:gd name="connsiteY0" fmla="*/ 0 h 2026508"/>
              <a:gd name="connsiteX1" fmla="*/ 1334529 w 2100648"/>
              <a:gd name="connsiteY1" fmla="*/ 1556951 h 2026508"/>
              <a:gd name="connsiteX2" fmla="*/ 0 w 2100648"/>
              <a:gd name="connsiteY2" fmla="*/ 2026508 h 2026508"/>
              <a:gd name="connsiteX0" fmla="*/ 2113005 w 2113005"/>
              <a:gd name="connsiteY0" fmla="*/ 0 h 2113005"/>
              <a:gd name="connsiteX1" fmla="*/ 1346886 w 2113005"/>
              <a:gd name="connsiteY1" fmla="*/ 1556951 h 2113005"/>
              <a:gd name="connsiteX2" fmla="*/ 0 w 2113005"/>
              <a:gd name="connsiteY2" fmla="*/ 2113005 h 2113005"/>
              <a:gd name="connsiteX0" fmla="*/ 2113005 w 2113005"/>
              <a:gd name="connsiteY0" fmla="*/ 0 h 2113005"/>
              <a:gd name="connsiteX1" fmla="*/ 1346886 w 2113005"/>
              <a:gd name="connsiteY1" fmla="*/ 1556951 h 2113005"/>
              <a:gd name="connsiteX2" fmla="*/ 0 w 2113005"/>
              <a:gd name="connsiteY2" fmla="*/ 2113005 h 2113005"/>
              <a:gd name="connsiteX0" fmla="*/ 2113005 w 2113005"/>
              <a:gd name="connsiteY0" fmla="*/ 0 h 2113005"/>
              <a:gd name="connsiteX1" fmla="*/ 1346886 w 2113005"/>
              <a:gd name="connsiteY1" fmla="*/ 1556951 h 2113005"/>
              <a:gd name="connsiteX2" fmla="*/ 0 w 2113005"/>
              <a:gd name="connsiteY2" fmla="*/ 2113005 h 2113005"/>
              <a:gd name="connsiteX0" fmla="*/ 2113005 w 2113005"/>
              <a:gd name="connsiteY0" fmla="*/ 0 h 2113005"/>
              <a:gd name="connsiteX1" fmla="*/ 1346886 w 2113005"/>
              <a:gd name="connsiteY1" fmla="*/ 1556951 h 2113005"/>
              <a:gd name="connsiteX2" fmla="*/ 0 w 2113005"/>
              <a:gd name="connsiteY2" fmla="*/ 2113005 h 2113005"/>
              <a:gd name="connsiteX0" fmla="*/ 2113005 w 2113005"/>
              <a:gd name="connsiteY0" fmla="*/ 0 h 2113005"/>
              <a:gd name="connsiteX1" fmla="*/ 1346886 w 2113005"/>
              <a:gd name="connsiteY1" fmla="*/ 1556951 h 2113005"/>
              <a:gd name="connsiteX2" fmla="*/ 0 w 2113005"/>
              <a:gd name="connsiteY2" fmla="*/ 2113005 h 2113005"/>
              <a:gd name="connsiteX0" fmla="*/ 2113005 w 2113005"/>
              <a:gd name="connsiteY0" fmla="*/ 0 h 2113005"/>
              <a:gd name="connsiteX1" fmla="*/ 1346886 w 2113005"/>
              <a:gd name="connsiteY1" fmla="*/ 1556951 h 2113005"/>
              <a:gd name="connsiteX2" fmla="*/ 0 w 2113005"/>
              <a:gd name="connsiteY2" fmla="*/ 2113005 h 2113005"/>
              <a:gd name="connsiteX0" fmla="*/ 2113005 w 2113005"/>
              <a:gd name="connsiteY0" fmla="*/ 0 h 2113005"/>
              <a:gd name="connsiteX1" fmla="*/ 1346886 w 2113005"/>
              <a:gd name="connsiteY1" fmla="*/ 1556951 h 2113005"/>
              <a:gd name="connsiteX2" fmla="*/ 0 w 2113005"/>
              <a:gd name="connsiteY2" fmla="*/ 2113005 h 2113005"/>
              <a:gd name="connsiteX0" fmla="*/ 2113005 w 2113005"/>
              <a:gd name="connsiteY0" fmla="*/ 0 h 2113005"/>
              <a:gd name="connsiteX1" fmla="*/ 1297459 w 2113005"/>
              <a:gd name="connsiteY1" fmla="*/ 1519881 h 2113005"/>
              <a:gd name="connsiteX2" fmla="*/ 0 w 2113005"/>
              <a:gd name="connsiteY2" fmla="*/ 2113005 h 2113005"/>
              <a:gd name="connsiteX0" fmla="*/ 2113005 w 2113005"/>
              <a:gd name="connsiteY0" fmla="*/ 0 h 2113005"/>
              <a:gd name="connsiteX1" fmla="*/ 1297459 w 2113005"/>
              <a:gd name="connsiteY1" fmla="*/ 1519881 h 2113005"/>
              <a:gd name="connsiteX2" fmla="*/ 0 w 2113005"/>
              <a:gd name="connsiteY2" fmla="*/ 2113005 h 211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3005" h="2113005">
                <a:moveTo>
                  <a:pt x="2113005" y="0"/>
                </a:moveTo>
                <a:cubicBezTo>
                  <a:pt x="1966783" y="214185"/>
                  <a:pt x="1736124" y="1056504"/>
                  <a:pt x="1297459" y="1519881"/>
                </a:cubicBezTo>
                <a:cubicBezTo>
                  <a:pt x="858794" y="1983258"/>
                  <a:pt x="430426" y="2071815"/>
                  <a:pt x="0" y="2113005"/>
                </a:cubicBezTo>
              </a:path>
            </a:pathLst>
          </a:custGeom>
          <a:ln w="38100">
            <a:solidFill>
              <a:srgbClr val="043E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8" name="Freeform 9">
            <a:extLst>
              <a:ext uri="{FF2B5EF4-FFF2-40B4-BE49-F238E27FC236}">
                <a16:creationId xmlns:a16="http://schemas.microsoft.com/office/drawing/2014/main" id="{653BA6AE-33E3-4034-A670-FAF1197F132B}"/>
              </a:ext>
            </a:extLst>
          </p:cNvPr>
          <p:cNvSpPr/>
          <p:nvPr/>
        </p:nvSpPr>
        <p:spPr>
          <a:xfrm>
            <a:off x="6436331" y="2625104"/>
            <a:ext cx="2755556" cy="1869473"/>
          </a:xfrm>
          <a:custGeom>
            <a:avLst/>
            <a:gdLst>
              <a:gd name="connsiteX0" fmla="*/ 2755556 w 2755556"/>
              <a:gd name="connsiteY0" fmla="*/ 0 h 1865870"/>
              <a:gd name="connsiteX1" fmla="*/ 1482810 w 2755556"/>
              <a:gd name="connsiteY1" fmla="*/ 1433384 h 1865870"/>
              <a:gd name="connsiteX2" fmla="*/ 0 w 2755556"/>
              <a:gd name="connsiteY2" fmla="*/ 1865870 h 1865870"/>
              <a:gd name="connsiteX0" fmla="*/ 2755556 w 2755556"/>
              <a:gd name="connsiteY0" fmla="*/ 0 h 1865870"/>
              <a:gd name="connsiteX1" fmla="*/ 1334529 w 2755556"/>
              <a:gd name="connsiteY1" fmla="*/ 1606378 h 1865870"/>
              <a:gd name="connsiteX2" fmla="*/ 0 w 2755556"/>
              <a:gd name="connsiteY2" fmla="*/ 1865870 h 1865870"/>
              <a:gd name="connsiteX0" fmla="*/ 2755556 w 2755556"/>
              <a:gd name="connsiteY0" fmla="*/ 0 h 1880105"/>
              <a:gd name="connsiteX1" fmla="*/ 1334529 w 2755556"/>
              <a:gd name="connsiteY1" fmla="*/ 1606378 h 1880105"/>
              <a:gd name="connsiteX2" fmla="*/ 0 w 2755556"/>
              <a:gd name="connsiteY2" fmla="*/ 1865870 h 1880105"/>
              <a:gd name="connsiteX0" fmla="*/ 2755556 w 2755556"/>
              <a:gd name="connsiteY0" fmla="*/ 0 h 1880105"/>
              <a:gd name="connsiteX1" fmla="*/ 1334529 w 2755556"/>
              <a:gd name="connsiteY1" fmla="*/ 1606378 h 1880105"/>
              <a:gd name="connsiteX2" fmla="*/ 0 w 2755556"/>
              <a:gd name="connsiteY2" fmla="*/ 1865870 h 1880105"/>
              <a:gd name="connsiteX0" fmla="*/ 2755556 w 2755556"/>
              <a:gd name="connsiteY0" fmla="*/ 0 h 1869473"/>
              <a:gd name="connsiteX1" fmla="*/ 1383956 w 2755556"/>
              <a:gd name="connsiteY1" fmla="*/ 1470454 h 1869473"/>
              <a:gd name="connsiteX2" fmla="*/ 0 w 2755556"/>
              <a:gd name="connsiteY2" fmla="*/ 1865870 h 186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556" h="1869473">
                <a:moveTo>
                  <a:pt x="2755556" y="0"/>
                </a:moveTo>
                <a:cubicBezTo>
                  <a:pt x="2200531" y="437636"/>
                  <a:pt x="1843215" y="1159476"/>
                  <a:pt x="1383956" y="1470454"/>
                </a:cubicBezTo>
                <a:cubicBezTo>
                  <a:pt x="924697" y="1781432"/>
                  <a:pt x="474705" y="1891613"/>
                  <a:pt x="0" y="1865870"/>
                </a:cubicBezTo>
              </a:path>
            </a:pathLst>
          </a:custGeom>
          <a:ln w="38100">
            <a:solidFill>
              <a:srgbClr val="076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9" name="Freeform 21">
            <a:extLst>
              <a:ext uri="{FF2B5EF4-FFF2-40B4-BE49-F238E27FC236}">
                <a16:creationId xmlns:a16="http://schemas.microsoft.com/office/drawing/2014/main" id="{6785DFBA-8239-4586-A8E2-96F68766B3CC}"/>
              </a:ext>
            </a:extLst>
          </p:cNvPr>
          <p:cNvSpPr/>
          <p:nvPr/>
        </p:nvSpPr>
        <p:spPr>
          <a:xfrm>
            <a:off x="5966775" y="2145265"/>
            <a:ext cx="3805880" cy="1492489"/>
          </a:xfrm>
          <a:custGeom>
            <a:avLst/>
            <a:gdLst>
              <a:gd name="connsiteX0" fmla="*/ 3744097 w 3744097"/>
              <a:gd name="connsiteY0" fmla="*/ 77619 h 1574066"/>
              <a:gd name="connsiteX1" fmla="*/ 2619632 w 3744097"/>
              <a:gd name="connsiteY1" fmla="*/ 151759 h 1574066"/>
              <a:gd name="connsiteX2" fmla="*/ 1248032 w 3744097"/>
              <a:gd name="connsiteY2" fmla="*/ 1449219 h 1574066"/>
              <a:gd name="connsiteX3" fmla="*/ 0 w 3744097"/>
              <a:gd name="connsiteY3" fmla="*/ 1449219 h 1574066"/>
              <a:gd name="connsiteX0" fmla="*/ 3805880 w 3805880"/>
              <a:gd name="connsiteY0" fmla="*/ 77619 h 1598744"/>
              <a:gd name="connsiteX1" fmla="*/ 2681415 w 3805880"/>
              <a:gd name="connsiteY1" fmla="*/ 151759 h 1598744"/>
              <a:gd name="connsiteX2" fmla="*/ 1309815 w 3805880"/>
              <a:gd name="connsiteY2" fmla="*/ 1449219 h 1598744"/>
              <a:gd name="connsiteX3" fmla="*/ 0 w 3805880"/>
              <a:gd name="connsiteY3" fmla="*/ 1498646 h 1598744"/>
              <a:gd name="connsiteX0" fmla="*/ 3805880 w 3805880"/>
              <a:gd name="connsiteY0" fmla="*/ 70745 h 1548118"/>
              <a:gd name="connsiteX1" fmla="*/ 2681415 w 3805880"/>
              <a:gd name="connsiteY1" fmla="*/ 144885 h 1548118"/>
              <a:gd name="connsiteX2" fmla="*/ 1433382 w 3805880"/>
              <a:gd name="connsiteY2" fmla="*/ 1331134 h 1548118"/>
              <a:gd name="connsiteX3" fmla="*/ 0 w 3805880"/>
              <a:gd name="connsiteY3" fmla="*/ 1491772 h 1548118"/>
              <a:gd name="connsiteX0" fmla="*/ 3805880 w 3805880"/>
              <a:gd name="connsiteY0" fmla="*/ 29309 h 1501671"/>
              <a:gd name="connsiteX1" fmla="*/ 2607275 w 3805880"/>
              <a:gd name="connsiteY1" fmla="*/ 239373 h 1501671"/>
              <a:gd name="connsiteX2" fmla="*/ 1433382 w 3805880"/>
              <a:gd name="connsiteY2" fmla="*/ 1289698 h 1501671"/>
              <a:gd name="connsiteX3" fmla="*/ 0 w 3805880"/>
              <a:gd name="connsiteY3" fmla="*/ 1450336 h 1501671"/>
              <a:gd name="connsiteX0" fmla="*/ 3805880 w 3805880"/>
              <a:gd name="connsiteY0" fmla="*/ 46323 h 1521353"/>
              <a:gd name="connsiteX1" fmla="*/ 2780269 w 3805880"/>
              <a:gd name="connsiteY1" fmla="*/ 182247 h 1521353"/>
              <a:gd name="connsiteX2" fmla="*/ 1433382 w 3805880"/>
              <a:gd name="connsiteY2" fmla="*/ 1306712 h 1521353"/>
              <a:gd name="connsiteX3" fmla="*/ 0 w 3805880"/>
              <a:gd name="connsiteY3" fmla="*/ 1467350 h 1521353"/>
              <a:gd name="connsiteX0" fmla="*/ 3805880 w 3805880"/>
              <a:gd name="connsiteY0" fmla="*/ 32770 h 1507800"/>
              <a:gd name="connsiteX1" fmla="*/ 2780269 w 3805880"/>
              <a:gd name="connsiteY1" fmla="*/ 168694 h 1507800"/>
              <a:gd name="connsiteX2" fmla="*/ 1433382 w 3805880"/>
              <a:gd name="connsiteY2" fmla="*/ 1293159 h 1507800"/>
              <a:gd name="connsiteX3" fmla="*/ 0 w 3805880"/>
              <a:gd name="connsiteY3" fmla="*/ 1453797 h 1507800"/>
              <a:gd name="connsiteX0" fmla="*/ 3805880 w 3805880"/>
              <a:gd name="connsiteY0" fmla="*/ 16363 h 1486214"/>
              <a:gd name="connsiteX1" fmla="*/ 2706129 w 3805880"/>
              <a:gd name="connsiteY1" fmla="*/ 300568 h 1486214"/>
              <a:gd name="connsiteX2" fmla="*/ 1433382 w 3805880"/>
              <a:gd name="connsiteY2" fmla="*/ 1276752 h 1486214"/>
              <a:gd name="connsiteX3" fmla="*/ 0 w 3805880"/>
              <a:gd name="connsiteY3" fmla="*/ 1437390 h 1486214"/>
              <a:gd name="connsiteX0" fmla="*/ 3805880 w 3805880"/>
              <a:gd name="connsiteY0" fmla="*/ 22638 h 1492489"/>
              <a:gd name="connsiteX1" fmla="*/ 2706129 w 3805880"/>
              <a:gd name="connsiteY1" fmla="*/ 306843 h 1492489"/>
              <a:gd name="connsiteX2" fmla="*/ 1433382 w 3805880"/>
              <a:gd name="connsiteY2" fmla="*/ 1283027 h 1492489"/>
              <a:gd name="connsiteX3" fmla="*/ 0 w 3805880"/>
              <a:gd name="connsiteY3" fmla="*/ 1443665 h 149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880" h="1492489">
                <a:moveTo>
                  <a:pt x="3805880" y="22638"/>
                </a:moveTo>
                <a:cubicBezTo>
                  <a:pt x="3451653" y="-54592"/>
                  <a:pt x="3002691" y="72065"/>
                  <a:pt x="2706129" y="306843"/>
                </a:cubicBezTo>
                <a:cubicBezTo>
                  <a:pt x="2409567" y="541621"/>
                  <a:pt x="1884403" y="1093557"/>
                  <a:pt x="1433382" y="1283027"/>
                </a:cubicBezTo>
                <a:cubicBezTo>
                  <a:pt x="982361" y="1472497"/>
                  <a:pt x="405713" y="1551786"/>
                  <a:pt x="0" y="1443665"/>
                </a:cubicBezTo>
              </a:path>
            </a:pathLst>
          </a:custGeom>
          <a:ln w="38100">
            <a:solidFill>
              <a:srgbClr val="0B9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0" name="Freeform 22">
            <a:extLst>
              <a:ext uri="{FF2B5EF4-FFF2-40B4-BE49-F238E27FC236}">
                <a16:creationId xmlns:a16="http://schemas.microsoft.com/office/drawing/2014/main" id="{57A68899-4C3B-4BF7-92ED-159F9400DFD3}"/>
              </a:ext>
            </a:extLst>
          </p:cNvPr>
          <p:cNvSpPr/>
          <p:nvPr/>
        </p:nvSpPr>
        <p:spPr>
          <a:xfrm>
            <a:off x="6436331" y="1829920"/>
            <a:ext cx="4349578" cy="811323"/>
          </a:xfrm>
          <a:custGeom>
            <a:avLst/>
            <a:gdLst>
              <a:gd name="connsiteX0" fmla="*/ 4349578 w 4349578"/>
              <a:gd name="connsiteY0" fmla="*/ 438516 h 850171"/>
              <a:gd name="connsiteX1" fmla="*/ 3286897 w 4349578"/>
              <a:gd name="connsiteY1" fmla="*/ 6029 h 850171"/>
              <a:gd name="connsiteX2" fmla="*/ 1260389 w 4349578"/>
              <a:gd name="connsiteY2" fmla="*/ 722721 h 850171"/>
              <a:gd name="connsiteX3" fmla="*/ 0 w 4349578"/>
              <a:gd name="connsiteY3" fmla="*/ 846289 h 850171"/>
              <a:gd name="connsiteX0" fmla="*/ 4349578 w 4349578"/>
              <a:gd name="connsiteY0" fmla="*/ 414368 h 825532"/>
              <a:gd name="connsiteX1" fmla="*/ 2866768 w 4349578"/>
              <a:gd name="connsiteY1" fmla="*/ 6595 h 825532"/>
              <a:gd name="connsiteX2" fmla="*/ 1260389 w 4349578"/>
              <a:gd name="connsiteY2" fmla="*/ 698573 h 825532"/>
              <a:gd name="connsiteX3" fmla="*/ 0 w 4349578"/>
              <a:gd name="connsiteY3" fmla="*/ 822141 h 825532"/>
              <a:gd name="connsiteX0" fmla="*/ 4349578 w 4349578"/>
              <a:gd name="connsiteY0" fmla="*/ 436435 h 847599"/>
              <a:gd name="connsiteX1" fmla="*/ 2866768 w 4349578"/>
              <a:gd name="connsiteY1" fmla="*/ 28662 h 847599"/>
              <a:gd name="connsiteX2" fmla="*/ 1260389 w 4349578"/>
              <a:gd name="connsiteY2" fmla="*/ 720640 h 847599"/>
              <a:gd name="connsiteX3" fmla="*/ 0 w 4349578"/>
              <a:gd name="connsiteY3" fmla="*/ 844208 h 847599"/>
              <a:gd name="connsiteX0" fmla="*/ 4349578 w 4349578"/>
              <a:gd name="connsiteY0" fmla="*/ 424420 h 835584"/>
              <a:gd name="connsiteX1" fmla="*/ 2866768 w 4349578"/>
              <a:gd name="connsiteY1" fmla="*/ 16647 h 835584"/>
              <a:gd name="connsiteX2" fmla="*/ 1260389 w 4349578"/>
              <a:gd name="connsiteY2" fmla="*/ 708625 h 835584"/>
              <a:gd name="connsiteX3" fmla="*/ 0 w 4349578"/>
              <a:gd name="connsiteY3" fmla="*/ 832193 h 835584"/>
              <a:gd name="connsiteX0" fmla="*/ 4349578 w 4349578"/>
              <a:gd name="connsiteY0" fmla="*/ 366345 h 776555"/>
              <a:gd name="connsiteX1" fmla="*/ 2693774 w 4349578"/>
              <a:gd name="connsiteY1" fmla="*/ 20355 h 776555"/>
              <a:gd name="connsiteX2" fmla="*/ 1260389 w 4349578"/>
              <a:gd name="connsiteY2" fmla="*/ 650550 h 776555"/>
              <a:gd name="connsiteX3" fmla="*/ 0 w 4349578"/>
              <a:gd name="connsiteY3" fmla="*/ 774118 h 776555"/>
              <a:gd name="connsiteX0" fmla="*/ 4349578 w 4349578"/>
              <a:gd name="connsiteY0" fmla="*/ 413915 h 824125"/>
              <a:gd name="connsiteX1" fmla="*/ 2693774 w 4349578"/>
              <a:gd name="connsiteY1" fmla="*/ 67925 h 824125"/>
              <a:gd name="connsiteX2" fmla="*/ 1260389 w 4349578"/>
              <a:gd name="connsiteY2" fmla="*/ 698120 h 824125"/>
              <a:gd name="connsiteX3" fmla="*/ 0 w 4349578"/>
              <a:gd name="connsiteY3" fmla="*/ 821688 h 824125"/>
              <a:gd name="connsiteX0" fmla="*/ 4349578 w 4349578"/>
              <a:gd name="connsiteY0" fmla="*/ 355156 h 766711"/>
              <a:gd name="connsiteX1" fmla="*/ 2693774 w 4349578"/>
              <a:gd name="connsiteY1" fmla="*/ 9166 h 766711"/>
              <a:gd name="connsiteX2" fmla="*/ 963827 w 4349578"/>
              <a:gd name="connsiteY2" fmla="*/ 651718 h 766711"/>
              <a:gd name="connsiteX3" fmla="*/ 0 w 4349578"/>
              <a:gd name="connsiteY3" fmla="*/ 762929 h 766711"/>
              <a:gd name="connsiteX0" fmla="*/ 4349578 w 4349578"/>
              <a:gd name="connsiteY0" fmla="*/ 375921 h 787476"/>
              <a:gd name="connsiteX1" fmla="*/ 2693774 w 4349578"/>
              <a:gd name="connsiteY1" fmla="*/ 29931 h 787476"/>
              <a:gd name="connsiteX2" fmla="*/ 963827 w 4349578"/>
              <a:gd name="connsiteY2" fmla="*/ 672483 h 787476"/>
              <a:gd name="connsiteX3" fmla="*/ 0 w 4349578"/>
              <a:gd name="connsiteY3" fmla="*/ 783694 h 787476"/>
              <a:gd name="connsiteX0" fmla="*/ 4349578 w 4349578"/>
              <a:gd name="connsiteY0" fmla="*/ 399768 h 811323"/>
              <a:gd name="connsiteX1" fmla="*/ 2693774 w 4349578"/>
              <a:gd name="connsiteY1" fmla="*/ 53778 h 811323"/>
              <a:gd name="connsiteX2" fmla="*/ 963827 w 4349578"/>
              <a:gd name="connsiteY2" fmla="*/ 696330 h 811323"/>
              <a:gd name="connsiteX3" fmla="*/ 0 w 4349578"/>
              <a:gd name="connsiteY3" fmla="*/ 807541 h 81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578" h="811323">
                <a:moveTo>
                  <a:pt x="4349578" y="399768"/>
                </a:moveTo>
                <a:cubicBezTo>
                  <a:pt x="4075670" y="159840"/>
                  <a:pt x="3344564" y="-119216"/>
                  <a:pt x="2693774" y="53778"/>
                </a:cubicBezTo>
                <a:cubicBezTo>
                  <a:pt x="2042984" y="226772"/>
                  <a:pt x="1412789" y="570703"/>
                  <a:pt x="963827" y="696330"/>
                </a:cubicBezTo>
                <a:cubicBezTo>
                  <a:pt x="514865" y="821957"/>
                  <a:pt x="356286" y="815778"/>
                  <a:pt x="0" y="807541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1" name="Freeform 76">
            <a:extLst>
              <a:ext uri="{FF2B5EF4-FFF2-40B4-BE49-F238E27FC236}">
                <a16:creationId xmlns:a16="http://schemas.microsoft.com/office/drawing/2014/main" id="{8AFBAA7F-EBA1-4C64-B09F-D58F30BD375C}"/>
              </a:ext>
            </a:extLst>
          </p:cNvPr>
          <p:cNvSpPr/>
          <p:nvPr/>
        </p:nvSpPr>
        <p:spPr>
          <a:xfrm>
            <a:off x="6805321" y="1560246"/>
            <a:ext cx="4759063" cy="1200781"/>
          </a:xfrm>
          <a:custGeom>
            <a:avLst/>
            <a:gdLst>
              <a:gd name="connsiteX0" fmla="*/ 4670854 w 4670854"/>
              <a:gd name="connsiteY0" fmla="*/ 1240974 h 1240974"/>
              <a:gd name="connsiteX1" fmla="*/ 3509319 w 4670854"/>
              <a:gd name="connsiteY1" fmla="*/ 42369 h 1240974"/>
              <a:gd name="connsiteX2" fmla="*/ 1285102 w 4670854"/>
              <a:gd name="connsiteY2" fmla="*/ 264790 h 1240974"/>
              <a:gd name="connsiteX3" fmla="*/ 0 w 4670854"/>
              <a:gd name="connsiteY3" fmla="*/ 215363 h 1240974"/>
              <a:gd name="connsiteX0" fmla="*/ 4757351 w 4757351"/>
              <a:gd name="connsiteY0" fmla="*/ 1241320 h 1241320"/>
              <a:gd name="connsiteX1" fmla="*/ 3595816 w 4757351"/>
              <a:gd name="connsiteY1" fmla="*/ 42715 h 1241320"/>
              <a:gd name="connsiteX2" fmla="*/ 1371599 w 4757351"/>
              <a:gd name="connsiteY2" fmla="*/ 265136 h 1241320"/>
              <a:gd name="connsiteX3" fmla="*/ 0 w 4757351"/>
              <a:gd name="connsiteY3" fmla="*/ 240423 h 1241320"/>
              <a:gd name="connsiteX0" fmla="*/ 4757351 w 4757351"/>
              <a:gd name="connsiteY0" fmla="*/ 1237712 h 1237712"/>
              <a:gd name="connsiteX1" fmla="*/ 3595816 w 4757351"/>
              <a:gd name="connsiteY1" fmla="*/ 39107 h 1237712"/>
              <a:gd name="connsiteX2" fmla="*/ 1297459 w 4757351"/>
              <a:gd name="connsiteY2" fmla="*/ 286242 h 1237712"/>
              <a:gd name="connsiteX3" fmla="*/ 0 w 4757351"/>
              <a:gd name="connsiteY3" fmla="*/ 236815 h 1237712"/>
              <a:gd name="connsiteX0" fmla="*/ 4757351 w 4757351"/>
              <a:gd name="connsiteY0" fmla="*/ 1249247 h 1249247"/>
              <a:gd name="connsiteX1" fmla="*/ 3361037 w 4757351"/>
              <a:gd name="connsiteY1" fmla="*/ 38285 h 1249247"/>
              <a:gd name="connsiteX2" fmla="*/ 1297459 w 4757351"/>
              <a:gd name="connsiteY2" fmla="*/ 297777 h 1249247"/>
              <a:gd name="connsiteX3" fmla="*/ 0 w 4757351"/>
              <a:gd name="connsiteY3" fmla="*/ 248350 h 1249247"/>
              <a:gd name="connsiteX0" fmla="*/ 4757351 w 4757351"/>
              <a:gd name="connsiteY0" fmla="*/ 1249247 h 1249247"/>
              <a:gd name="connsiteX1" fmla="*/ 3361037 w 4757351"/>
              <a:gd name="connsiteY1" fmla="*/ 38285 h 1249247"/>
              <a:gd name="connsiteX2" fmla="*/ 1297459 w 4757351"/>
              <a:gd name="connsiteY2" fmla="*/ 297777 h 1249247"/>
              <a:gd name="connsiteX3" fmla="*/ 0 w 4757351"/>
              <a:gd name="connsiteY3" fmla="*/ 248350 h 1249247"/>
              <a:gd name="connsiteX0" fmla="*/ 4757351 w 4757351"/>
              <a:gd name="connsiteY0" fmla="*/ 1249247 h 1249247"/>
              <a:gd name="connsiteX1" fmla="*/ 3361037 w 4757351"/>
              <a:gd name="connsiteY1" fmla="*/ 38285 h 1249247"/>
              <a:gd name="connsiteX2" fmla="*/ 1297459 w 4757351"/>
              <a:gd name="connsiteY2" fmla="*/ 297777 h 1249247"/>
              <a:gd name="connsiteX3" fmla="*/ 0 w 4757351"/>
              <a:gd name="connsiteY3" fmla="*/ 248350 h 1249247"/>
              <a:gd name="connsiteX0" fmla="*/ 4757351 w 4757351"/>
              <a:gd name="connsiteY0" fmla="*/ 1295711 h 1295711"/>
              <a:gd name="connsiteX1" fmla="*/ 3138615 w 4757351"/>
              <a:gd name="connsiteY1" fmla="*/ 35322 h 1295711"/>
              <a:gd name="connsiteX2" fmla="*/ 1297459 w 4757351"/>
              <a:gd name="connsiteY2" fmla="*/ 344241 h 1295711"/>
              <a:gd name="connsiteX3" fmla="*/ 0 w 4757351"/>
              <a:gd name="connsiteY3" fmla="*/ 294814 h 1295711"/>
              <a:gd name="connsiteX0" fmla="*/ 4757351 w 4757351"/>
              <a:gd name="connsiteY0" fmla="*/ 1249248 h 1249248"/>
              <a:gd name="connsiteX1" fmla="*/ 3039761 w 4757351"/>
              <a:gd name="connsiteY1" fmla="*/ 38286 h 1249248"/>
              <a:gd name="connsiteX2" fmla="*/ 1297459 w 4757351"/>
              <a:gd name="connsiteY2" fmla="*/ 297778 h 1249248"/>
              <a:gd name="connsiteX3" fmla="*/ 0 w 4757351"/>
              <a:gd name="connsiteY3" fmla="*/ 248351 h 1249248"/>
              <a:gd name="connsiteX0" fmla="*/ 4757351 w 4757351"/>
              <a:gd name="connsiteY0" fmla="*/ 1241698 h 1241698"/>
              <a:gd name="connsiteX1" fmla="*/ 3039761 w 4757351"/>
              <a:gd name="connsiteY1" fmla="*/ 30736 h 1241698"/>
              <a:gd name="connsiteX2" fmla="*/ 1124464 w 4757351"/>
              <a:gd name="connsiteY2" fmla="*/ 352012 h 1241698"/>
              <a:gd name="connsiteX3" fmla="*/ 0 w 4757351"/>
              <a:gd name="connsiteY3" fmla="*/ 240801 h 1241698"/>
              <a:gd name="connsiteX0" fmla="*/ 4757351 w 4757351"/>
              <a:gd name="connsiteY0" fmla="*/ 1249247 h 1249247"/>
              <a:gd name="connsiteX1" fmla="*/ 3039761 w 4757351"/>
              <a:gd name="connsiteY1" fmla="*/ 38285 h 1249247"/>
              <a:gd name="connsiteX2" fmla="*/ 1149178 w 4757351"/>
              <a:gd name="connsiteY2" fmla="*/ 297777 h 1249247"/>
              <a:gd name="connsiteX3" fmla="*/ 0 w 4757351"/>
              <a:gd name="connsiteY3" fmla="*/ 248350 h 1249247"/>
              <a:gd name="connsiteX0" fmla="*/ 4757351 w 4757351"/>
              <a:gd name="connsiteY0" fmla="*/ 1249247 h 1249247"/>
              <a:gd name="connsiteX1" fmla="*/ 3237469 w 4757351"/>
              <a:gd name="connsiteY1" fmla="*/ 38285 h 1249247"/>
              <a:gd name="connsiteX2" fmla="*/ 1149178 w 4757351"/>
              <a:gd name="connsiteY2" fmla="*/ 297777 h 1249247"/>
              <a:gd name="connsiteX3" fmla="*/ 0 w 4757351"/>
              <a:gd name="connsiteY3" fmla="*/ 248350 h 1249247"/>
              <a:gd name="connsiteX0" fmla="*/ 4757351 w 4757351"/>
              <a:gd name="connsiteY0" fmla="*/ 1249247 h 1249247"/>
              <a:gd name="connsiteX1" fmla="*/ 3237469 w 4757351"/>
              <a:gd name="connsiteY1" fmla="*/ 38285 h 1249247"/>
              <a:gd name="connsiteX2" fmla="*/ 1149178 w 4757351"/>
              <a:gd name="connsiteY2" fmla="*/ 297777 h 1249247"/>
              <a:gd name="connsiteX3" fmla="*/ 0 w 4757351"/>
              <a:gd name="connsiteY3" fmla="*/ 248350 h 1249247"/>
              <a:gd name="connsiteX0" fmla="*/ 4757351 w 4757351"/>
              <a:gd name="connsiteY0" fmla="*/ 1249247 h 1249247"/>
              <a:gd name="connsiteX1" fmla="*/ 3237469 w 4757351"/>
              <a:gd name="connsiteY1" fmla="*/ 38285 h 1249247"/>
              <a:gd name="connsiteX2" fmla="*/ 1149178 w 4757351"/>
              <a:gd name="connsiteY2" fmla="*/ 297777 h 1249247"/>
              <a:gd name="connsiteX3" fmla="*/ 0 w 4757351"/>
              <a:gd name="connsiteY3" fmla="*/ 248350 h 1249247"/>
              <a:gd name="connsiteX0" fmla="*/ 4757351 w 4757351"/>
              <a:gd name="connsiteY0" fmla="*/ 1214751 h 1214751"/>
              <a:gd name="connsiteX1" fmla="*/ 3163328 w 4757351"/>
              <a:gd name="connsiteY1" fmla="*/ 40859 h 1214751"/>
              <a:gd name="connsiteX2" fmla="*/ 1149178 w 4757351"/>
              <a:gd name="connsiteY2" fmla="*/ 263281 h 1214751"/>
              <a:gd name="connsiteX3" fmla="*/ 0 w 4757351"/>
              <a:gd name="connsiteY3" fmla="*/ 213854 h 1214751"/>
              <a:gd name="connsiteX0" fmla="*/ 4757351 w 4757351"/>
              <a:gd name="connsiteY0" fmla="*/ 1220410 h 1220410"/>
              <a:gd name="connsiteX1" fmla="*/ 3163328 w 4757351"/>
              <a:gd name="connsiteY1" fmla="*/ 46518 h 1220410"/>
              <a:gd name="connsiteX2" fmla="*/ 1149178 w 4757351"/>
              <a:gd name="connsiteY2" fmla="*/ 268940 h 1220410"/>
              <a:gd name="connsiteX3" fmla="*/ 0 w 4757351"/>
              <a:gd name="connsiteY3" fmla="*/ 219513 h 1220410"/>
              <a:gd name="connsiteX0" fmla="*/ 4757351 w 4757351"/>
              <a:gd name="connsiteY0" fmla="*/ 1219173 h 1219173"/>
              <a:gd name="connsiteX1" fmla="*/ 3163328 w 4757351"/>
              <a:gd name="connsiteY1" fmla="*/ 45281 h 1219173"/>
              <a:gd name="connsiteX2" fmla="*/ 1149178 w 4757351"/>
              <a:gd name="connsiteY2" fmla="*/ 267703 h 1219173"/>
              <a:gd name="connsiteX3" fmla="*/ 0 w 4757351"/>
              <a:gd name="connsiteY3" fmla="*/ 218276 h 1219173"/>
              <a:gd name="connsiteX0" fmla="*/ 4759063 w 4759063"/>
              <a:gd name="connsiteY0" fmla="*/ 1219173 h 1219173"/>
              <a:gd name="connsiteX1" fmla="*/ 3165040 w 4759063"/>
              <a:gd name="connsiteY1" fmla="*/ 45281 h 1219173"/>
              <a:gd name="connsiteX2" fmla="*/ 1150890 w 4759063"/>
              <a:gd name="connsiteY2" fmla="*/ 267703 h 1219173"/>
              <a:gd name="connsiteX3" fmla="*/ 1712 w 4759063"/>
              <a:gd name="connsiteY3" fmla="*/ 218276 h 1219173"/>
              <a:gd name="connsiteX0" fmla="*/ 4759063 w 4759063"/>
              <a:gd name="connsiteY0" fmla="*/ 1200781 h 1200781"/>
              <a:gd name="connsiteX1" fmla="*/ 3165040 w 4759063"/>
              <a:gd name="connsiteY1" fmla="*/ 26889 h 1200781"/>
              <a:gd name="connsiteX2" fmla="*/ 1150890 w 4759063"/>
              <a:gd name="connsiteY2" fmla="*/ 249311 h 1200781"/>
              <a:gd name="connsiteX3" fmla="*/ 1712 w 4759063"/>
              <a:gd name="connsiteY3" fmla="*/ 199884 h 120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063" h="1200781">
                <a:moveTo>
                  <a:pt x="4759063" y="1200781"/>
                </a:moveTo>
                <a:cubicBezTo>
                  <a:pt x="4460441" y="682827"/>
                  <a:pt x="3927039" y="136040"/>
                  <a:pt x="3165040" y="26889"/>
                </a:cubicBezTo>
                <a:cubicBezTo>
                  <a:pt x="2403041" y="-82262"/>
                  <a:pt x="1888176" y="171051"/>
                  <a:pt x="1150890" y="249311"/>
                </a:cubicBezTo>
                <a:cubicBezTo>
                  <a:pt x="413604" y="327571"/>
                  <a:pt x="-31239" y="189586"/>
                  <a:pt x="1712" y="199884"/>
                </a:cubicBezTo>
              </a:path>
            </a:pathLst>
          </a:custGeom>
          <a:ln w="38100">
            <a:solidFill>
              <a:srgbClr val="05B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7" name="Freeform 16">
            <a:extLst>
              <a:ext uri="{FF2B5EF4-FFF2-40B4-BE49-F238E27FC236}">
                <a16:creationId xmlns:a16="http://schemas.microsoft.com/office/drawing/2014/main" id="{B04CEC2B-8473-4014-8CCF-102EAA8A6941}"/>
              </a:ext>
            </a:extLst>
          </p:cNvPr>
          <p:cNvSpPr>
            <a:spLocks noEditPoints="1"/>
          </p:cNvSpPr>
          <p:nvPr/>
        </p:nvSpPr>
        <p:spPr bwMode="auto">
          <a:xfrm>
            <a:off x="5518578" y="3348824"/>
            <a:ext cx="239457" cy="408493"/>
          </a:xfrm>
          <a:custGeom>
            <a:avLst/>
            <a:gdLst>
              <a:gd name="T0" fmla="*/ 1860 w 3824"/>
              <a:gd name="T1" fmla="*/ 5866 h 6520"/>
              <a:gd name="T2" fmla="*/ 1772 w 3824"/>
              <a:gd name="T3" fmla="*/ 5908 h 6520"/>
              <a:gd name="T4" fmla="*/ 1713 w 3824"/>
              <a:gd name="T5" fmla="*/ 5983 h 6520"/>
              <a:gd name="T6" fmla="*/ 1691 w 3824"/>
              <a:gd name="T7" fmla="*/ 6079 h 6520"/>
              <a:gd name="T8" fmla="*/ 1713 w 3824"/>
              <a:gd name="T9" fmla="*/ 6176 h 6520"/>
              <a:gd name="T10" fmla="*/ 1772 w 3824"/>
              <a:gd name="T11" fmla="*/ 6251 h 6520"/>
              <a:gd name="T12" fmla="*/ 1860 w 3824"/>
              <a:gd name="T13" fmla="*/ 6295 h 6520"/>
              <a:gd name="T14" fmla="*/ 1964 w 3824"/>
              <a:gd name="T15" fmla="*/ 6295 h 6520"/>
              <a:gd name="T16" fmla="*/ 2052 w 3824"/>
              <a:gd name="T17" fmla="*/ 6251 h 6520"/>
              <a:gd name="T18" fmla="*/ 2111 w 3824"/>
              <a:gd name="T19" fmla="*/ 6176 h 6520"/>
              <a:gd name="T20" fmla="*/ 2133 w 3824"/>
              <a:gd name="T21" fmla="*/ 6079 h 6520"/>
              <a:gd name="T22" fmla="*/ 2111 w 3824"/>
              <a:gd name="T23" fmla="*/ 5983 h 6520"/>
              <a:gd name="T24" fmla="*/ 2052 w 3824"/>
              <a:gd name="T25" fmla="*/ 5908 h 6520"/>
              <a:gd name="T26" fmla="*/ 1964 w 3824"/>
              <a:gd name="T27" fmla="*/ 5866 h 6520"/>
              <a:gd name="T28" fmla="*/ 311 w 3824"/>
              <a:gd name="T29" fmla="*/ 699 h 6520"/>
              <a:gd name="T30" fmla="*/ 3513 w 3824"/>
              <a:gd name="T31" fmla="*/ 5706 h 6520"/>
              <a:gd name="T32" fmla="*/ 311 w 3824"/>
              <a:gd name="T33" fmla="*/ 699 h 6520"/>
              <a:gd name="T34" fmla="*/ 1422 w 3824"/>
              <a:gd name="T35" fmla="*/ 322 h 6520"/>
              <a:gd name="T36" fmla="*/ 1394 w 3824"/>
              <a:gd name="T37" fmla="*/ 350 h 6520"/>
              <a:gd name="T38" fmla="*/ 1394 w 3824"/>
              <a:gd name="T39" fmla="*/ 391 h 6520"/>
              <a:gd name="T40" fmla="*/ 1422 w 3824"/>
              <a:gd name="T41" fmla="*/ 419 h 6520"/>
              <a:gd name="T42" fmla="*/ 2380 w 3824"/>
              <a:gd name="T43" fmla="*/ 423 h 6520"/>
              <a:gd name="T44" fmla="*/ 2420 w 3824"/>
              <a:gd name="T45" fmla="*/ 409 h 6520"/>
              <a:gd name="T46" fmla="*/ 2434 w 3824"/>
              <a:gd name="T47" fmla="*/ 371 h 6520"/>
              <a:gd name="T48" fmla="*/ 2420 w 3824"/>
              <a:gd name="T49" fmla="*/ 334 h 6520"/>
              <a:gd name="T50" fmla="*/ 2380 w 3824"/>
              <a:gd name="T51" fmla="*/ 318 h 6520"/>
              <a:gd name="T52" fmla="*/ 445 w 3824"/>
              <a:gd name="T53" fmla="*/ 0 h 6520"/>
              <a:gd name="T54" fmla="*/ 3451 w 3824"/>
              <a:gd name="T55" fmla="*/ 6 h 6520"/>
              <a:gd name="T56" fmla="*/ 3582 w 3824"/>
              <a:gd name="T57" fmla="*/ 49 h 6520"/>
              <a:gd name="T58" fmla="*/ 3692 w 3824"/>
              <a:gd name="T59" fmla="*/ 130 h 6520"/>
              <a:gd name="T60" fmla="*/ 3774 w 3824"/>
              <a:gd name="T61" fmla="*/ 239 h 6520"/>
              <a:gd name="T62" fmla="*/ 3818 w 3824"/>
              <a:gd name="T63" fmla="*/ 369 h 6520"/>
              <a:gd name="T64" fmla="*/ 3824 w 3824"/>
              <a:gd name="T65" fmla="*/ 6079 h 6520"/>
              <a:gd name="T66" fmla="*/ 3800 w 3824"/>
              <a:gd name="T67" fmla="*/ 6220 h 6520"/>
              <a:gd name="T68" fmla="*/ 3736 w 3824"/>
              <a:gd name="T69" fmla="*/ 6340 h 6520"/>
              <a:gd name="T70" fmla="*/ 3640 w 3824"/>
              <a:gd name="T71" fmla="*/ 6435 h 6520"/>
              <a:gd name="T72" fmla="*/ 3519 w 3824"/>
              <a:gd name="T73" fmla="*/ 6498 h 6520"/>
              <a:gd name="T74" fmla="*/ 3379 w 3824"/>
              <a:gd name="T75" fmla="*/ 6520 h 6520"/>
              <a:gd name="T76" fmla="*/ 373 w 3824"/>
              <a:gd name="T77" fmla="*/ 6514 h 6520"/>
              <a:gd name="T78" fmla="*/ 242 w 3824"/>
              <a:gd name="T79" fmla="*/ 6471 h 6520"/>
              <a:gd name="T80" fmla="*/ 132 w 3824"/>
              <a:gd name="T81" fmla="*/ 6390 h 6520"/>
              <a:gd name="T82" fmla="*/ 50 w 3824"/>
              <a:gd name="T83" fmla="*/ 6281 h 6520"/>
              <a:gd name="T84" fmla="*/ 6 w 3824"/>
              <a:gd name="T85" fmla="*/ 6151 h 6520"/>
              <a:gd name="T86" fmla="*/ 0 w 3824"/>
              <a:gd name="T87" fmla="*/ 441 h 6520"/>
              <a:gd name="T88" fmla="*/ 24 w 3824"/>
              <a:gd name="T89" fmla="*/ 302 h 6520"/>
              <a:gd name="T90" fmla="*/ 88 w 3824"/>
              <a:gd name="T91" fmla="*/ 182 h 6520"/>
              <a:gd name="T92" fmla="*/ 184 w 3824"/>
              <a:gd name="T93" fmla="*/ 85 h 6520"/>
              <a:gd name="T94" fmla="*/ 305 w 3824"/>
              <a:gd name="T95" fmla="*/ 22 h 6520"/>
              <a:gd name="T96" fmla="*/ 445 w 3824"/>
              <a:gd name="T97" fmla="*/ 0 h 6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24" h="6520">
                <a:moveTo>
                  <a:pt x="1910" y="5860"/>
                </a:moveTo>
                <a:lnTo>
                  <a:pt x="1860" y="5866"/>
                </a:lnTo>
                <a:lnTo>
                  <a:pt x="1814" y="5882"/>
                </a:lnTo>
                <a:lnTo>
                  <a:pt x="1772" y="5908"/>
                </a:lnTo>
                <a:lnTo>
                  <a:pt x="1739" y="5941"/>
                </a:lnTo>
                <a:lnTo>
                  <a:pt x="1713" y="5983"/>
                </a:lnTo>
                <a:lnTo>
                  <a:pt x="1697" y="6030"/>
                </a:lnTo>
                <a:lnTo>
                  <a:pt x="1691" y="6079"/>
                </a:lnTo>
                <a:lnTo>
                  <a:pt x="1697" y="6131"/>
                </a:lnTo>
                <a:lnTo>
                  <a:pt x="1713" y="6176"/>
                </a:lnTo>
                <a:lnTo>
                  <a:pt x="1739" y="6218"/>
                </a:lnTo>
                <a:lnTo>
                  <a:pt x="1772" y="6251"/>
                </a:lnTo>
                <a:lnTo>
                  <a:pt x="1814" y="6277"/>
                </a:lnTo>
                <a:lnTo>
                  <a:pt x="1860" y="6295"/>
                </a:lnTo>
                <a:lnTo>
                  <a:pt x="1910" y="6301"/>
                </a:lnTo>
                <a:lnTo>
                  <a:pt x="1964" y="6295"/>
                </a:lnTo>
                <a:lnTo>
                  <a:pt x="2010" y="6277"/>
                </a:lnTo>
                <a:lnTo>
                  <a:pt x="2052" y="6251"/>
                </a:lnTo>
                <a:lnTo>
                  <a:pt x="2085" y="6218"/>
                </a:lnTo>
                <a:lnTo>
                  <a:pt x="2111" y="6176"/>
                </a:lnTo>
                <a:lnTo>
                  <a:pt x="2127" y="6131"/>
                </a:lnTo>
                <a:lnTo>
                  <a:pt x="2133" y="6079"/>
                </a:lnTo>
                <a:lnTo>
                  <a:pt x="2127" y="6030"/>
                </a:lnTo>
                <a:lnTo>
                  <a:pt x="2111" y="5983"/>
                </a:lnTo>
                <a:lnTo>
                  <a:pt x="2085" y="5941"/>
                </a:lnTo>
                <a:lnTo>
                  <a:pt x="2052" y="5908"/>
                </a:lnTo>
                <a:lnTo>
                  <a:pt x="2010" y="5882"/>
                </a:lnTo>
                <a:lnTo>
                  <a:pt x="1964" y="5866"/>
                </a:lnTo>
                <a:lnTo>
                  <a:pt x="1910" y="5860"/>
                </a:lnTo>
                <a:close/>
                <a:moveTo>
                  <a:pt x="311" y="699"/>
                </a:moveTo>
                <a:lnTo>
                  <a:pt x="311" y="5706"/>
                </a:lnTo>
                <a:lnTo>
                  <a:pt x="3513" y="5706"/>
                </a:lnTo>
                <a:lnTo>
                  <a:pt x="3513" y="699"/>
                </a:lnTo>
                <a:lnTo>
                  <a:pt x="311" y="699"/>
                </a:lnTo>
                <a:close/>
                <a:moveTo>
                  <a:pt x="1444" y="318"/>
                </a:moveTo>
                <a:lnTo>
                  <a:pt x="1422" y="322"/>
                </a:lnTo>
                <a:lnTo>
                  <a:pt x="1404" y="334"/>
                </a:lnTo>
                <a:lnTo>
                  <a:pt x="1394" y="350"/>
                </a:lnTo>
                <a:lnTo>
                  <a:pt x="1390" y="371"/>
                </a:lnTo>
                <a:lnTo>
                  <a:pt x="1394" y="391"/>
                </a:lnTo>
                <a:lnTo>
                  <a:pt x="1404" y="409"/>
                </a:lnTo>
                <a:lnTo>
                  <a:pt x="1422" y="419"/>
                </a:lnTo>
                <a:lnTo>
                  <a:pt x="1444" y="423"/>
                </a:lnTo>
                <a:lnTo>
                  <a:pt x="2380" y="423"/>
                </a:lnTo>
                <a:lnTo>
                  <a:pt x="2402" y="419"/>
                </a:lnTo>
                <a:lnTo>
                  <a:pt x="2420" y="409"/>
                </a:lnTo>
                <a:lnTo>
                  <a:pt x="2430" y="391"/>
                </a:lnTo>
                <a:lnTo>
                  <a:pt x="2434" y="371"/>
                </a:lnTo>
                <a:lnTo>
                  <a:pt x="2430" y="350"/>
                </a:lnTo>
                <a:lnTo>
                  <a:pt x="2420" y="334"/>
                </a:lnTo>
                <a:lnTo>
                  <a:pt x="2402" y="322"/>
                </a:lnTo>
                <a:lnTo>
                  <a:pt x="2380" y="318"/>
                </a:lnTo>
                <a:lnTo>
                  <a:pt x="1444" y="318"/>
                </a:lnTo>
                <a:close/>
                <a:moveTo>
                  <a:pt x="445" y="0"/>
                </a:moveTo>
                <a:lnTo>
                  <a:pt x="3379" y="0"/>
                </a:lnTo>
                <a:lnTo>
                  <a:pt x="3451" y="6"/>
                </a:lnTo>
                <a:lnTo>
                  <a:pt x="3519" y="22"/>
                </a:lnTo>
                <a:lnTo>
                  <a:pt x="3582" y="49"/>
                </a:lnTo>
                <a:lnTo>
                  <a:pt x="3640" y="85"/>
                </a:lnTo>
                <a:lnTo>
                  <a:pt x="3692" y="130"/>
                </a:lnTo>
                <a:lnTo>
                  <a:pt x="3736" y="182"/>
                </a:lnTo>
                <a:lnTo>
                  <a:pt x="3774" y="239"/>
                </a:lnTo>
                <a:lnTo>
                  <a:pt x="3800" y="302"/>
                </a:lnTo>
                <a:lnTo>
                  <a:pt x="3818" y="369"/>
                </a:lnTo>
                <a:lnTo>
                  <a:pt x="3824" y="441"/>
                </a:lnTo>
                <a:lnTo>
                  <a:pt x="3824" y="6079"/>
                </a:lnTo>
                <a:lnTo>
                  <a:pt x="3818" y="6151"/>
                </a:lnTo>
                <a:lnTo>
                  <a:pt x="3800" y="6220"/>
                </a:lnTo>
                <a:lnTo>
                  <a:pt x="3774" y="6281"/>
                </a:lnTo>
                <a:lnTo>
                  <a:pt x="3736" y="6340"/>
                </a:lnTo>
                <a:lnTo>
                  <a:pt x="3692" y="6392"/>
                </a:lnTo>
                <a:lnTo>
                  <a:pt x="3640" y="6435"/>
                </a:lnTo>
                <a:lnTo>
                  <a:pt x="3582" y="6471"/>
                </a:lnTo>
                <a:lnTo>
                  <a:pt x="3519" y="6498"/>
                </a:lnTo>
                <a:lnTo>
                  <a:pt x="3451" y="6514"/>
                </a:lnTo>
                <a:lnTo>
                  <a:pt x="3379" y="6520"/>
                </a:lnTo>
                <a:lnTo>
                  <a:pt x="445" y="6520"/>
                </a:lnTo>
                <a:lnTo>
                  <a:pt x="373" y="6514"/>
                </a:lnTo>
                <a:lnTo>
                  <a:pt x="305" y="6498"/>
                </a:lnTo>
                <a:lnTo>
                  <a:pt x="242" y="6471"/>
                </a:lnTo>
                <a:lnTo>
                  <a:pt x="184" y="6435"/>
                </a:lnTo>
                <a:lnTo>
                  <a:pt x="132" y="6390"/>
                </a:lnTo>
                <a:lnTo>
                  <a:pt x="88" y="6338"/>
                </a:lnTo>
                <a:lnTo>
                  <a:pt x="50" y="6281"/>
                </a:lnTo>
                <a:lnTo>
                  <a:pt x="24" y="6218"/>
                </a:lnTo>
                <a:lnTo>
                  <a:pt x="6" y="6151"/>
                </a:lnTo>
                <a:lnTo>
                  <a:pt x="0" y="6079"/>
                </a:lnTo>
                <a:lnTo>
                  <a:pt x="0" y="441"/>
                </a:lnTo>
                <a:lnTo>
                  <a:pt x="6" y="369"/>
                </a:lnTo>
                <a:lnTo>
                  <a:pt x="24" y="302"/>
                </a:lnTo>
                <a:lnTo>
                  <a:pt x="50" y="239"/>
                </a:lnTo>
                <a:lnTo>
                  <a:pt x="88" y="182"/>
                </a:lnTo>
                <a:lnTo>
                  <a:pt x="132" y="130"/>
                </a:lnTo>
                <a:lnTo>
                  <a:pt x="184" y="85"/>
                </a:lnTo>
                <a:lnTo>
                  <a:pt x="242" y="49"/>
                </a:lnTo>
                <a:lnTo>
                  <a:pt x="305" y="22"/>
                </a:lnTo>
                <a:lnTo>
                  <a:pt x="373" y="6"/>
                </a:lnTo>
                <a:lnTo>
                  <a:pt x="44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bg1"/>
              </a:solidFill>
            </a:endParaRP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C63736BE-E580-49E0-A93A-0FA7EAE2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26" y="1374281"/>
            <a:ext cx="696445" cy="6949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DB9E967-103D-4AF1-BEA3-09FBFEC3FDE3}"/>
              </a:ext>
            </a:extLst>
          </p:cNvPr>
          <p:cNvSpPr/>
          <p:nvPr/>
        </p:nvSpPr>
        <p:spPr>
          <a:xfrm>
            <a:off x="1701923" y="1358173"/>
            <a:ext cx="5723141" cy="801909"/>
          </a:xfrm>
          <a:prstGeom prst="rect">
            <a:avLst/>
          </a:prstGeom>
          <a:solidFill>
            <a:srgbClr val="05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+mj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04DC999-8652-461A-91AC-81E2286024F0}"/>
              </a:ext>
            </a:extLst>
          </p:cNvPr>
          <p:cNvSpPr/>
          <p:nvPr/>
        </p:nvSpPr>
        <p:spPr>
          <a:xfrm>
            <a:off x="1402915" y="2259461"/>
            <a:ext cx="5788224" cy="8019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AE15042-CD94-41ED-89BC-A18D95EAB344}"/>
              </a:ext>
            </a:extLst>
          </p:cNvPr>
          <p:cNvSpPr/>
          <p:nvPr/>
        </p:nvSpPr>
        <p:spPr>
          <a:xfrm>
            <a:off x="1125860" y="3162138"/>
            <a:ext cx="5890218" cy="801909"/>
          </a:xfrm>
          <a:prstGeom prst="rect">
            <a:avLst/>
          </a:prstGeom>
          <a:solidFill>
            <a:srgbClr val="0B9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BAFE22F-A702-4AB4-A3DA-BE869FA54159}"/>
              </a:ext>
            </a:extLst>
          </p:cNvPr>
          <p:cNvSpPr/>
          <p:nvPr/>
        </p:nvSpPr>
        <p:spPr>
          <a:xfrm>
            <a:off x="1402916" y="4064815"/>
            <a:ext cx="5819834" cy="801909"/>
          </a:xfrm>
          <a:prstGeom prst="rect">
            <a:avLst/>
          </a:prstGeom>
          <a:solidFill>
            <a:srgbClr val="076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4C55F99-04E8-4ED2-891D-E8BA67FE2993}"/>
              </a:ext>
            </a:extLst>
          </p:cNvPr>
          <p:cNvSpPr/>
          <p:nvPr/>
        </p:nvSpPr>
        <p:spPr>
          <a:xfrm>
            <a:off x="1701924" y="4967491"/>
            <a:ext cx="5723141" cy="801909"/>
          </a:xfrm>
          <a:prstGeom prst="rect">
            <a:avLst/>
          </a:prstGeom>
          <a:solidFill>
            <a:srgbClr val="0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2" name="TextBox 121">
            <a:extLst>
              <a:ext uri="{FF2B5EF4-FFF2-40B4-BE49-F238E27FC236}">
                <a16:creationId xmlns:a16="http://schemas.microsoft.com/office/drawing/2014/main" id="{7ACBA71C-DA82-4538-AD9B-50B22B5196C8}"/>
              </a:ext>
            </a:extLst>
          </p:cNvPr>
          <p:cNvSpPr txBox="1"/>
          <p:nvPr/>
        </p:nvSpPr>
        <p:spPr>
          <a:xfrm>
            <a:off x="1769524" y="1435774"/>
            <a:ext cx="55396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Email to all school district superintendents &amp; principals with an interest form and dates for Zoom info sessions</a:t>
            </a:r>
            <a:endParaRPr lang="en-US" sz="1100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3" name="TextBox 121">
            <a:extLst>
              <a:ext uri="{FF2B5EF4-FFF2-40B4-BE49-F238E27FC236}">
                <a16:creationId xmlns:a16="http://schemas.microsoft.com/office/drawing/2014/main" id="{C40BDC79-8D04-41FD-BC34-8FA908AF522F}"/>
              </a:ext>
            </a:extLst>
          </p:cNvPr>
          <p:cNvSpPr txBox="1"/>
          <p:nvPr/>
        </p:nvSpPr>
        <p:spPr>
          <a:xfrm>
            <a:off x="1514452" y="2353404"/>
            <a:ext cx="550162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Phone calls to all school district superintendents and non-public school principals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3E72C387-0DB3-4115-901F-34A305A00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4" y="2312902"/>
            <a:ext cx="696527" cy="695026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7E8E0A00-DB6C-4753-AA0E-EAC514D42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52" y="3235698"/>
            <a:ext cx="696527" cy="695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41B6AB-B9C1-4371-B1E5-5CAEA77F7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78" y="4116709"/>
            <a:ext cx="697946" cy="69494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A07404AC-5345-4B7A-816B-AE1B709DE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97" y="5018150"/>
            <a:ext cx="696445" cy="694944"/>
          </a:xfrm>
          <a:prstGeom prst="rect">
            <a:avLst/>
          </a:prstGeom>
        </p:spPr>
      </p:pic>
      <p:sp>
        <p:nvSpPr>
          <p:cNvPr id="202" name="TextBox 121">
            <a:extLst>
              <a:ext uri="{FF2B5EF4-FFF2-40B4-BE49-F238E27FC236}">
                <a16:creationId xmlns:a16="http://schemas.microsoft.com/office/drawing/2014/main" id="{8350ED3D-B26C-4703-BD5D-21B6547CD1D8}"/>
              </a:ext>
            </a:extLst>
          </p:cNvPr>
          <p:cNvSpPr txBox="1"/>
          <p:nvPr/>
        </p:nvSpPr>
        <p:spPr>
          <a:xfrm>
            <a:off x="1217507" y="3236781"/>
            <a:ext cx="55396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Group Zoom info sessions for any interested district superintendents &amp; principals</a:t>
            </a:r>
          </a:p>
        </p:txBody>
      </p:sp>
      <p:sp>
        <p:nvSpPr>
          <p:cNvPr id="203" name="TextBox 121">
            <a:extLst>
              <a:ext uri="{FF2B5EF4-FFF2-40B4-BE49-F238E27FC236}">
                <a16:creationId xmlns:a16="http://schemas.microsoft.com/office/drawing/2014/main" id="{8E0ED7B6-691A-485E-80D2-B9A4BF0F0EC1}"/>
              </a:ext>
            </a:extLst>
          </p:cNvPr>
          <p:cNvSpPr txBox="1"/>
          <p:nvPr/>
        </p:nvSpPr>
        <p:spPr>
          <a:xfrm>
            <a:off x="1464269" y="4131572"/>
            <a:ext cx="577731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1:1 Zoom sessions for interested district superintendents &amp; principals to discuss program specifics for their district</a:t>
            </a:r>
          </a:p>
        </p:txBody>
      </p:sp>
      <p:sp>
        <p:nvSpPr>
          <p:cNvPr id="204" name="TextBox 121">
            <a:extLst>
              <a:ext uri="{FF2B5EF4-FFF2-40B4-BE49-F238E27FC236}">
                <a16:creationId xmlns:a16="http://schemas.microsoft.com/office/drawing/2014/main" id="{7DA31B84-735F-4B37-86F2-45B2C2B81CB2}"/>
              </a:ext>
            </a:extLst>
          </p:cNvPr>
          <p:cNvSpPr txBox="1"/>
          <p:nvPr/>
        </p:nvSpPr>
        <p:spPr>
          <a:xfrm>
            <a:off x="1769524" y="5029060"/>
            <a:ext cx="553966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800" dirty="0">
                <a:solidFill>
                  <a:schemeClr val="bg1"/>
                </a:solidFill>
                <a:latin typeface="+mj-lt"/>
              </a:rPr>
              <a:t>Provide weekly updates to MSDH on schools that opted in/out of phase II and tests performed</a:t>
            </a:r>
          </a:p>
          <a:p>
            <a:br>
              <a:rPr lang="en-US" sz="1800" dirty="0">
                <a:solidFill>
                  <a:schemeClr val="bg1"/>
                </a:solidFill>
                <a:latin typeface="+mj-lt"/>
              </a:rPr>
            </a:b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8B5202D-2DD8-4011-8ADC-FF1B8B8A2B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701" y="6336524"/>
            <a:ext cx="1746444" cy="270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05685-D716-4C87-BF18-B18B4455D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8190" y="3121082"/>
            <a:ext cx="1063156" cy="106315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B1ED2D-C2D2-574E-85F9-D53624F83A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68" y="5584026"/>
            <a:ext cx="1562658" cy="110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9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41" y="376464"/>
            <a:ext cx="7560000" cy="370166"/>
          </a:xfrm>
        </p:spPr>
        <p:txBody>
          <a:bodyPr/>
          <a:lstStyle/>
          <a:p>
            <a:r>
              <a:rPr lang="en-US" sz="4400" b="0" spc="0" dirty="0">
                <a:solidFill>
                  <a:srgbClr val="00B0F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E8A8-B7CD-4B55-9A03-7625D09A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476680"/>
            <a:ext cx="5412000" cy="53813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600" dirty="0">
                <a:latin typeface="+mj-lt"/>
              </a:rPr>
              <a:t>Program Overview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600" dirty="0">
                <a:latin typeface="+mj-lt"/>
              </a:rPr>
              <a:t>Program Goals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600" dirty="0">
                <a:latin typeface="+mj-lt"/>
              </a:rPr>
              <a:t>Testing Algorithm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600" dirty="0">
                <a:latin typeface="+mj-lt"/>
              </a:rPr>
              <a:t>Test Types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600" dirty="0">
                <a:latin typeface="+mj-lt"/>
              </a:rPr>
              <a:t>How We Help</a:t>
            </a:r>
            <a:endParaRPr lang="en-US" sz="3200" dirty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2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119266-3652-41A2-A502-6022C9196F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4561791" y="2005636"/>
            <a:ext cx="3068418" cy="284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11C479-DA97-41B1-A902-0DEE5545738D}"/>
              </a:ext>
            </a:extLst>
          </p:cNvPr>
          <p:cNvSpPr txBox="1">
            <a:spLocks/>
          </p:cNvSpPr>
          <p:nvPr/>
        </p:nvSpPr>
        <p:spPr>
          <a:xfrm>
            <a:off x="7837495" y="1505227"/>
            <a:ext cx="3930861" cy="52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+mj-lt"/>
              <a:buAutoNum type="arabicPeriod" startAt="6"/>
            </a:pPr>
            <a:r>
              <a:rPr lang="en-US" sz="3600" dirty="0">
                <a:latin typeface="+mj-lt"/>
              </a:rPr>
              <a:t>Collaboration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+mj-lt"/>
              <a:buAutoNum type="arabicPeriod" startAt="6"/>
            </a:pPr>
            <a:r>
              <a:rPr lang="en-US" sz="3600" dirty="0">
                <a:latin typeface="+mj-lt"/>
              </a:rPr>
              <a:t>Consent Forms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+mj-lt"/>
              <a:buAutoNum type="arabicPeriod" startAt="6"/>
            </a:pPr>
            <a:r>
              <a:rPr lang="en-US" sz="3600" dirty="0">
                <a:latin typeface="+mj-lt"/>
              </a:rPr>
              <a:t>Testing Day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+mj-lt"/>
              <a:buAutoNum type="arabicPeriod" startAt="6"/>
            </a:pPr>
            <a:r>
              <a:rPr lang="en-US" sz="3600" dirty="0">
                <a:latin typeface="+mj-lt"/>
              </a:rPr>
              <a:t>Result Reporting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+mj-lt"/>
              <a:buAutoNum type="arabicPeriod" startAt="6"/>
            </a:pPr>
            <a:r>
              <a:rPr lang="en-US" sz="3600" dirty="0">
                <a:latin typeface="+mj-lt"/>
              </a:rPr>
              <a:t>How Schools            Can Help</a:t>
            </a:r>
            <a:endParaRPr lang="en-US" sz="3200" dirty="0"/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8940D-B99A-441F-BB39-0CCC51084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09" y="6308539"/>
            <a:ext cx="1743607" cy="2682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1A2EB63-17C5-FB41-9BE4-306B32B7D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40" y="5489360"/>
            <a:ext cx="1622292" cy="11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1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404D3B-4B18-4CA2-8DC0-5C5A3BF70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5000" t="37667"/>
          <a:stretch/>
        </p:blipFill>
        <p:spPr>
          <a:xfrm>
            <a:off x="0" y="1669857"/>
            <a:ext cx="12192000" cy="399949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270409" cy="590066"/>
          </a:xfrm>
        </p:spPr>
        <p:txBody>
          <a:bodyPr/>
          <a:lstStyle/>
          <a:p>
            <a:r>
              <a:rPr lang="en-US" sz="4800" b="0" spc="0" dirty="0">
                <a:solidFill>
                  <a:srgbClr val="00B0F0"/>
                </a:solidFill>
              </a:rPr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E8A8-B7CD-4B55-9A03-7625D09A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0" y="1702801"/>
            <a:ext cx="11189690" cy="4114903"/>
          </a:xfrm>
        </p:spPr>
        <p:txBody>
          <a:bodyPr>
            <a:normAutofit fontScale="92500"/>
          </a:bodyPr>
          <a:lstStyle/>
          <a:p>
            <a:pPr marL="344488" indent="-344488">
              <a:lnSpc>
                <a:spcPct val="120000"/>
              </a:lnSpc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+mj-lt"/>
              </a:rPr>
              <a:t>Maverick Health has been selected by the </a:t>
            </a:r>
            <a:r>
              <a:rPr lang="en-US" sz="3400" b="1" dirty="0">
                <a:latin typeface="+mj-lt"/>
              </a:rPr>
              <a:t>Mississippi State Department of Health </a:t>
            </a:r>
            <a:r>
              <a:rPr lang="en-US" sz="3400" dirty="0">
                <a:latin typeface="+mj-lt"/>
              </a:rPr>
              <a:t>as the provider to implement voluntary COVID-19 testing programs in  K-12 schools throughout the state</a:t>
            </a:r>
          </a:p>
          <a:p>
            <a:pPr marL="344488" indent="-344488">
              <a:lnSpc>
                <a:spcPct val="120000"/>
              </a:lnSpc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+mj-lt"/>
              </a:rPr>
              <a:t>All school districts and schools may participate in our testing program at no cost to them</a:t>
            </a:r>
          </a:p>
          <a:p>
            <a:pPr marL="344488" indent="-344488">
              <a:lnSpc>
                <a:spcPct val="120000"/>
              </a:lnSpc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+mj-lt"/>
              </a:rPr>
              <a:t>Parents must provide consent for children to participate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3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28155E-5DE6-9042-A480-2B8E4F234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" y="5128005"/>
            <a:ext cx="3562626" cy="235065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44BDC22-3E88-8C48-8478-D81EA6236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67" y="5702299"/>
            <a:ext cx="1627074" cy="11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270409" cy="590066"/>
          </a:xfrm>
        </p:spPr>
        <p:txBody>
          <a:bodyPr/>
          <a:lstStyle/>
          <a:p>
            <a:r>
              <a:rPr lang="en-US" sz="4800" b="0" spc="0" dirty="0">
                <a:solidFill>
                  <a:srgbClr val="00B0F0"/>
                </a:solidFill>
              </a:rPr>
              <a:t>Program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4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282DAD-343A-4789-A3BE-DB86613E0526}"/>
              </a:ext>
            </a:extLst>
          </p:cNvPr>
          <p:cNvGrpSpPr/>
          <p:nvPr/>
        </p:nvGrpSpPr>
        <p:grpSpPr>
          <a:xfrm>
            <a:off x="4512034" y="2588834"/>
            <a:ext cx="3208149" cy="2911730"/>
            <a:chOff x="4512034" y="2641733"/>
            <a:chExt cx="3208149" cy="29117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A68C25-F057-414C-AC74-E80EA1BE33F7}"/>
                </a:ext>
              </a:extLst>
            </p:cNvPr>
            <p:cNvSpPr/>
            <p:nvPr/>
          </p:nvSpPr>
          <p:spPr>
            <a:xfrm>
              <a:off x="4512034" y="2911940"/>
              <a:ext cx="3208149" cy="2124853"/>
            </a:xfrm>
            <a:prstGeom prst="rect">
              <a:avLst/>
            </a:prstGeom>
            <a:no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  <a:buClr>
                  <a:srgbClr val="00B0F0"/>
                </a:buClr>
              </a:pPr>
              <a:r>
                <a:rPr lang="en-US" sz="3200" b="1" dirty="0">
                  <a:solidFill>
                    <a:srgbClr val="3FCDFF"/>
                  </a:solidFill>
                  <a:latin typeface="+mj-lt"/>
                </a:rPr>
                <a:t>To Keep </a:t>
              </a:r>
            </a:p>
            <a:p>
              <a:pPr algn="ctr">
                <a:lnSpc>
                  <a:spcPct val="120000"/>
                </a:lnSpc>
                <a:spcAft>
                  <a:spcPts val="1200"/>
                </a:spcAft>
                <a:buClr>
                  <a:srgbClr val="00B0F0"/>
                </a:buClr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Students participating in extracurricular activities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B18D84-C2CD-4296-A13B-CBD4E5ED5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4549301" y="2641733"/>
              <a:ext cx="2911730" cy="291173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C1E7A1-4940-43FD-953B-22D54DDF5F3E}"/>
              </a:ext>
            </a:extLst>
          </p:cNvPr>
          <p:cNvGrpSpPr/>
          <p:nvPr/>
        </p:nvGrpSpPr>
        <p:grpSpPr>
          <a:xfrm>
            <a:off x="814969" y="2443062"/>
            <a:ext cx="3208149" cy="2910219"/>
            <a:chOff x="814969" y="2443062"/>
            <a:chExt cx="3208149" cy="2910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CC4474-AE90-4007-84D6-AB50E19EAB33}"/>
                </a:ext>
              </a:extLst>
            </p:cNvPr>
            <p:cNvSpPr/>
            <p:nvPr/>
          </p:nvSpPr>
          <p:spPr>
            <a:xfrm>
              <a:off x="814969" y="2730976"/>
              <a:ext cx="3208149" cy="2486782"/>
            </a:xfrm>
            <a:prstGeom prst="rect">
              <a:avLst/>
            </a:prstGeom>
            <a:no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  <a:buClr>
                  <a:srgbClr val="00B0F0"/>
                </a:buClr>
              </a:pPr>
              <a:r>
                <a:rPr lang="en-US" sz="3200" b="1" dirty="0">
                  <a:solidFill>
                    <a:srgbClr val="008BBC"/>
                  </a:solidFill>
                  <a:latin typeface="+mj-lt"/>
                </a:rPr>
                <a:t>To Help </a:t>
              </a:r>
            </a:p>
            <a:p>
              <a:pPr algn="ctr">
                <a:spcAft>
                  <a:spcPts val="1200"/>
                </a:spcAft>
                <a:buClr>
                  <a:srgbClr val="00B0F0"/>
                </a:buClr>
              </a:pPr>
              <a:r>
                <a:rPr lang="en-US" sz="2800" b="1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en-US" sz="2800" b="1" i="0" u="none" strike="noStrike" baseline="0" dirty="0">
                  <a:solidFill>
                    <a:srgbClr val="000000"/>
                  </a:solidFill>
                  <a:latin typeface="+mj-lt"/>
                </a:rPr>
                <a:t>low the spread of COVID19 in schools and maintain in-person education  </a:t>
              </a:r>
              <a:endParaRPr 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47FEEC-3050-469B-983A-093B8F9A5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891014" y="2443062"/>
              <a:ext cx="2910219" cy="291021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AF04D14-E1C4-4E77-8D2C-7A1E9C701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002" y="1450394"/>
            <a:ext cx="367968" cy="9026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8B815E-AC09-468E-8961-3E9454D79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704" y="1485605"/>
            <a:ext cx="616591" cy="9071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D0BFD9-640F-4116-8248-78D83430E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634" y="1444043"/>
            <a:ext cx="622382" cy="94235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E828C03-8685-4E01-B993-A3B569324EEB}"/>
              </a:ext>
            </a:extLst>
          </p:cNvPr>
          <p:cNvGrpSpPr/>
          <p:nvPr/>
        </p:nvGrpSpPr>
        <p:grpSpPr>
          <a:xfrm>
            <a:off x="8389972" y="2734606"/>
            <a:ext cx="3208149" cy="2444110"/>
            <a:chOff x="8389972" y="2829659"/>
            <a:chExt cx="3208149" cy="244411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21B095-2AED-4882-936F-88F421C05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8570846" y="2829659"/>
              <a:ext cx="2444110" cy="244411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E3F98F-A7C0-466B-904F-C5E37252C254}"/>
                </a:ext>
              </a:extLst>
            </p:cNvPr>
            <p:cNvSpPr/>
            <p:nvPr/>
          </p:nvSpPr>
          <p:spPr>
            <a:xfrm>
              <a:off x="8389972" y="2989288"/>
              <a:ext cx="3208149" cy="2124853"/>
            </a:xfrm>
            <a:prstGeom prst="rect">
              <a:avLst/>
            </a:prstGeom>
            <a:noFill/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  <a:buClr>
                  <a:srgbClr val="00B0F0"/>
                </a:buClr>
              </a:pP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To Alleviate </a:t>
              </a:r>
            </a:p>
            <a:p>
              <a:pPr algn="ctr">
                <a:lnSpc>
                  <a:spcPct val="120000"/>
                </a:lnSpc>
                <a:spcAft>
                  <a:spcPts val="1200"/>
                </a:spcAft>
                <a:buClr>
                  <a:srgbClr val="00B0F0"/>
                </a:buClr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The COVID19 burden from schools &amp; administrators</a:t>
              </a:r>
            </a:p>
          </p:txBody>
        </p:sp>
      </p:grp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C272E5D-63BB-C64B-8969-B44E37C041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16" y="5565102"/>
            <a:ext cx="1627074" cy="1146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E2414-AEDE-A542-9511-C794317457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0" y="5127704"/>
            <a:ext cx="3572565" cy="23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270409" cy="590066"/>
          </a:xfrm>
        </p:spPr>
        <p:txBody>
          <a:bodyPr/>
          <a:lstStyle/>
          <a:p>
            <a:r>
              <a:rPr lang="en-US" sz="4800" b="0" spc="0" dirty="0">
                <a:solidFill>
                  <a:srgbClr val="00B0F0"/>
                </a:solidFill>
              </a:rPr>
              <a:t>Testing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E8A8-B7CD-4B55-9A03-7625D09A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0" y="1342527"/>
            <a:ext cx="4801590" cy="20864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+mj-lt"/>
              </a:rPr>
              <a:t>MSDH’s testing program follows CDC guidance and is designed for </a:t>
            </a:r>
            <a:r>
              <a:rPr lang="en-US" sz="2600" b="1" dirty="0">
                <a:latin typeface="+mj-lt"/>
              </a:rPr>
              <a:t>asymptomatic</a:t>
            </a:r>
            <a:r>
              <a:rPr lang="en-US" sz="2600" dirty="0">
                <a:latin typeface="+mj-lt"/>
              </a:rPr>
              <a:t> and </a:t>
            </a:r>
            <a:r>
              <a:rPr lang="en-US" sz="2600" b="1" dirty="0">
                <a:latin typeface="+mj-lt"/>
              </a:rPr>
              <a:t>unvaccinated</a:t>
            </a:r>
            <a:r>
              <a:rPr lang="en-US" sz="2600" dirty="0">
                <a:latin typeface="+mj-lt"/>
              </a:rPr>
              <a:t> teachers, employees &amp; students</a:t>
            </a:r>
          </a:p>
          <a:p>
            <a:pPr>
              <a:spcBef>
                <a:spcPts val="600"/>
              </a:spcBef>
              <a:spcAft>
                <a:spcPts val="4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600" dirty="0">
              <a:latin typeface="+mj-lt"/>
            </a:endParaRPr>
          </a:p>
          <a:p>
            <a:pPr marL="0" indent="0">
              <a:spcBef>
                <a:spcPts val="600"/>
              </a:spcBef>
              <a:spcAft>
                <a:spcPts val="400"/>
              </a:spcAft>
              <a:buClr>
                <a:srgbClr val="00B0F0"/>
              </a:buClr>
              <a:buNone/>
            </a:pPr>
            <a:endParaRPr lang="en-US" sz="26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5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1E25B-AFF0-4047-AE51-FB810326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382" y="3058691"/>
            <a:ext cx="696527" cy="6950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A303C8-BE50-48EE-8300-2B4750ED4DB9}"/>
              </a:ext>
            </a:extLst>
          </p:cNvPr>
          <p:cNvSpPr/>
          <p:nvPr/>
        </p:nvSpPr>
        <p:spPr>
          <a:xfrm>
            <a:off x="5701192" y="2901075"/>
            <a:ext cx="6398239" cy="87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lnSpc>
                <a:spcPct val="120000"/>
              </a:lnSpc>
              <a:spcAft>
                <a:spcPts val="1200"/>
              </a:spcAft>
              <a:buClr>
                <a:srgbClr val="00B0F0"/>
              </a:buClr>
            </a:pPr>
            <a:r>
              <a:rPr lang="en-US" sz="2200" dirty="0">
                <a:latin typeface="+mj-lt"/>
              </a:rPr>
              <a:t>Weekly screening of </a:t>
            </a:r>
            <a:r>
              <a:rPr lang="en-US" sz="2200" b="1" dirty="0">
                <a:latin typeface="+mj-lt"/>
              </a:rPr>
              <a:t>all</a:t>
            </a:r>
            <a:r>
              <a:rPr lang="en-US" sz="2200" dirty="0">
                <a:latin typeface="+mj-lt"/>
              </a:rPr>
              <a:t> asymptomatic &amp; unvaccinated teachers, employees &amp; students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857682-9D96-4BA7-81C6-7B2AC017A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763" y="4605092"/>
            <a:ext cx="696527" cy="6950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11FBB1-9198-4CE4-8E95-FF83D7449AC4}"/>
              </a:ext>
            </a:extLst>
          </p:cNvPr>
          <p:cNvSpPr/>
          <p:nvPr/>
        </p:nvSpPr>
        <p:spPr>
          <a:xfrm>
            <a:off x="5701192" y="4079196"/>
            <a:ext cx="6249390" cy="2089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>
              <a:lnSpc>
                <a:spcPct val="120000"/>
              </a:lnSpc>
              <a:spcAft>
                <a:spcPts val="1200"/>
              </a:spcAft>
              <a:buClr>
                <a:srgbClr val="00B0F0"/>
              </a:buClr>
            </a:pPr>
            <a:r>
              <a:rPr lang="en-US" sz="2200" dirty="0">
                <a:latin typeface="+mj-lt"/>
              </a:rPr>
              <a:t>Weekly screening of all asymptomatic &amp; unvaccinated students (and teachers/coaches) participating in </a:t>
            </a:r>
            <a:r>
              <a:rPr lang="en-US" sz="2200" b="1" dirty="0">
                <a:latin typeface="+mj-lt"/>
              </a:rPr>
              <a:t>school sponsored extracurricular activities</a:t>
            </a:r>
            <a:r>
              <a:rPr lang="en-US" sz="2200" dirty="0">
                <a:latin typeface="+mj-lt"/>
              </a:rPr>
              <a:t> of any type, including sports</a:t>
            </a:r>
            <a:endParaRPr lang="en-US" sz="2200" strike="sngStrike" dirty="0">
              <a:latin typeface="+mj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3A5437-B74F-46C2-90A5-2BB675712022}"/>
              </a:ext>
            </a:extLst>
          </p:cNvPr>
          <p:cNvSpPr txBox="1">
            <a:spLocks/>
          </p:cNvSpPr>
          <p:nvPr/>
        </p:nvSpPr>
        <p:spPr>
          <a:xfrm>
            <a:off x="6007101" y="1373198"/>
            <a:ext cx="5238751" cy="1355487"/>
          </a:xfrm>
          <a:prstGeom prst="rect">
            <a:avLst/>
          </a:prstGeom>
        </p:spPr>
        <p:txBody>
          <a:bodyPr vert="horz" lIns="0" tIns="0" rIns="0" bIns="0" rtlCol="0">
            <a:normAutofit fontScale="40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400"/>
              </a:spcAft>
              <a:buClr>
                <a:srgbClr val="00B0F0"/>
              </a:buClr>
              <a:buNone/>
            </a:pPr>
            <a:r>
              <a:rPr lang="en-US" sz="5000" dirty="0">
                <a:latin typeface="+mj-lt"/>
              </a:rPr>
              <a:t>If participating, school districts and schools will need to provide estimates of teachers, employees &amp; students that will be tested each week. </a:t>
            </a:r>
          </a:p>
          <a:p>
            <a:pPr marL="0" indent="0" algn="ctr">
              <a:spcBef>
                <a:spcPts val="600"/>
              </a:spcBef>
              <a:spcAft>
                <a:spcPts val="400"/>
              </a:spcAft>
              <a:buClr>
                <a:srgbClr val="00B0F0"/>
              </a:buClr>
              <a:buNone/>
            </a:pPr>
            <a:r>
              <a:rPr lang="en-US" sz="5000" dirty="0">
                <a:latin typeface="+mj-lt"/>
              </a:rPr>
              <a:t>Some examples of testing strategies include: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rgbClr val="00B0F0"/>
              </a:buClr>
              <a:buFont typeface="Arial" panose="020B0604020202020204" pitchFamily="34" charset="0"/>
              <a:buNone/>
            </a:pPr>
            <a:endParaRPr lang="en-US" sz="2800" dirty="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3686BF-C69C-4D54-BAB4-CA3189CBA997}"/>
              </a:ext>
            </a:extLst>
          </p:cNvPr>
          <p:cNvCxnSpPr>
            <a:cxnSpLocks/>
          </p:cNvCxnSpPr>
          <p:nvPr/>
        </p:nvCxnSpPr>
        <p:spPr>
          <a:xfrm>
            <a:off x="6019800" y="2728686"/>
            <a:ext cx="51932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ree Student Wearing Mask Vectors, 500+ Images in AI, EPS format">
            <a:extLst>
              <a:ext uri="{FF2B5EF4-FFF2-40B4-BE49-F238E27FC236}">
                <a16:creationId xmlns:a16="http://schemas.microsoft.com/office/drawing/2014/main" id="{4045DA78-3645-4626-8641-4573A3B9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9" y="3508585"/>
            <a:ext cx="3702336" cy="246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992022-6A13-2B44-8390-150F58621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4" y="5123873"/>
            <a:ext cx="3562626" cy="2350657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D696FB8-A210-0748-A587-654773C54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79" y="5739501"/>
            <a:ext cx="1485281" cy="10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9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270409" cy="590066"/>
          </a:xfrm>
        </p:spPr>
        <p:txBody>
          <a:bodyPr/>
          <a:lstStyle/>
          <a:p>
            <a:r>
              <a:rPr lang="en-US" sz="4800" b="0" spc="0" dirty="0">
                <a:solidFill>
                  <a:srgbClr val="00B0F0"/>
                </a:solidFill>
              </a:rPr>
              <a:t>Test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E8A8-B7CD-4B55-9A03-7625D09A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9" y="2941939"/>
            <a:ext cx="3608615" cy="377260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Rapid test with results in </a:t>
            </a:r>
            <a:r>
              <a:rPr lang="en-US" sz="2800" b="1" dirty="0">
                <a:latin typeface="+mj-lt"/>
              </a:rPr>
              <a:t>15 minutes</a:t>
            </a:r>
            <a:r>
              <a:rPr lang="en-US" sz="2800" baseline="30000" dirty="0">
                <a:latin typeface="+mj-lt"/>
              </a:rPr>
              <a:t>1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Anterior nares swab (lower nasal)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6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7BF16-4322-44C3-889B-6B06EC9634C2}"/>
              </a:ext>
            </a:extLst>
          </p:cNvPr>
          <p:cNvSpPr txBox="1">
            <a:spLocks/>
          </p:cNvSpPr>
          <p:nvPr/>
        </p:nvSpPr>
        <p:spPr>
          <a:xfrm>
            <a:off x="6454100" y="2941939"/>
            <a:ext cx="4240404" cy="37726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Performed if the rapid test is positive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Results within </a:t>
            </a:r>
            <a:r>
              <a:rPr lang="en-US" sz="2800" b="1" dirty="0">
                <a:latin typeface="+mj-lt"/>
              </a:rPr>
              <a:t>24-48 hours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Non-invasive saliva collection (only one drip of saliva required!)</a:t>
            </a:r>
            <a:r>
              <a:rPr lang="en-US" sz="2800" baseline="30000" dirty="0">
                <a:latin typeface="+mj-lt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45FEAA-8906-44CD-9589-FED680CE4A10}"/>
              </a:ext>
            </a:extLst>
          </p:cNvPr>
          <p:cNvCxnSpPr>
            <a:cxnSpLocks/>
          </p:cNvCxnSpPr>
          <p:nvPr/>
        </p:nvCxnSpPr>
        <p:spPr>
          <a:xfrm>
            <a:off x="673100" y="2739445"/>
            <a:ext cx="4914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DA2ADD-1B09-4830-AF2A-5DF3F8558962}"/>
              </a:ext>
            </a:extLst>
          </p:cNvPr>
          <p:cNvCxnSpPr>
            <a:cxnSpLocks/>
          </p:cNvCxnSpPr>
          <p:nvPr/>
        </p:nvCxnSpPr>
        <p:spPr>
          <a:xfrm>
            <a:off x="6454100" y="2739445"/>
            <a:ext cx="51932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AB858D-5218-4E4A-9C14-AF912577A687}"/>
              </a:ext>
            </a:extLst>
          </p:cNvPr>
          <p:cNvSpPr txBox="1"/>
          <p:nvPr/>
        </p:nvSpPr>
        <p:spPr>
          <a:xfrm>
            <a:off x="673101" y="2155205"/>
            <a:ext cx="4457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Antigen</a:t>
            </a:r>
            <a:endParaRPr lang="en-US" sz="3200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8F958-8BE3-4CD6-98D3-3AAD8C6E61B5}"/>
              </a:ext>
            </a:extLst>
          </p:cNvPr>
          <p:cNvSpPr txBox="1"/>
          <p:nvPr/>
        </p:nvSpPr>
        <p:spPr>
          <a:xfrm>
            <a:off x="6454100" y="2155205"/>
            <a:ext cx="4594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PCR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94CD2F-4A34-4222-BEA0-08ECBE864A58}"/>
              </a:ext>
            </a:extLst>
          </p:cNvPr>
          <p:cNvSpPr txBox="1"/>
          <p:nvPr/>
        </p:nvSpPr>
        <p:spPr>
          <a:xfrm>
            <a:off x="744706" y="6293370"/>
            <a:ext cx="6096000" cy="516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B0F0"/>
              </a:buClr>
            </a:pPr>
            <a:r>
              <a:rPr lang="en-US" sz="1200" baseline="30000" dirty="0">
                <a:latin typeface="+mj-lt"/>
              </a:rPr>
              <a:t>1</a:t>
            </a:r>
            <a:r>
              <a:rPr lang="en-US" sz="1200" dirty="0">
                <a:latin typeface="+mj-lt"/>
              </a:rPr>
              <a:t> PCR testing will be performed on all rapid positives</a:t>
            </a:r>
          </a:p>
          <a:p>
            <a:pPr>
              <a:lnSpc>
                <a:spcPct val="120000"/>
              </a:lnSpc>
              <a:buClr>
                <a:srgbClr val="00B0F0"/>
              </a:buClr>
            </a:pPr>
            <a:r>
              <a:rPr lang="en-US" sz="1200" baseline="30000" dirty="0">
                <a:latin typeface="+mj-lt"/>
              </a:rPr>
              <a:t>2</a:t>
            </a:r>
            <a:r>
              <a:rPr lang="en-US" sz="1200" dirty="0">
                <a:latin typeface="+mj-lt"/>
              </a:rPr>
              <a:t> Also available with an anterior nares swab (lower nasal)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7DFD9433-DCB0-4F65-9B58-D3575FF516B1}"/>
              </a:ext>
            </a:extLst>
          </p:cNvPr>
          <p:cNvSpPr txBox="1">
            <a:spLocks/>
          </p:cNvSpPr>
          <p:nvPr/>
        </p:nvSpPr>
        <p:spPr>
          <a:xfrm>
            <a:off x="673100" y="1197241"/>
            <a:ext cx="11127582" cy="863916"/>
          </a:xfrm>
          <a:prstGeom prst="rect">
            <a:avLst/>
          </a:prstGeom>
          <a:solidFill>
            <a:srgbClr val="05BEFF"/>
          </a:solidFill>
        </p:spPr>
        <p:txBody>
          <a:bodyPr vert="horz" lIns="0" tIns="9144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4BDBDB"/>
              </a:buClr>
            </a:pPr>
            <a:r>
              <a:rPr lang="en-US" sz="2600" spc="0" dirty="0">
                <a:solidFill>
                  <a:schemeClr val="bg1"/>
                </a:solidFill>
              </a:rPr>
              <a:t>Individuals will initially receive a rapid antigen test and positive Samples will Also receive a </a:t>
            </a:r>
            <a:r>
              <a:rPr lang="en-US" sz="2600" spc="0" dirty="0" err="1">
                <a:solidFill>
                  <a:schemeClr val="bg1"/>
                </a:solidFill>
              </a:rPr>
              <a:t>pcr</a:t>
            </a:r>
            <a:r>
              <a:rPr lang="en-US" sz="2600" spc="0" dirty="0">
                <a:solidFill>
                  <a:schemeClr val="bg1"/>
                </a:solidFill>
              </a:rPr>
              <a:t> test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D5433-1CEB-4D8F-AA43-C80F41F20A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5730" y="3181813"/>
            <a:ext cx="1344952" cy="134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AFE852-A348-4738-9490-8C90D558AA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5815" y="3482366"/>
            <a:ext cx="1342185" cy="134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ED085E-34BB-CD4B-B0DF-1BB382FD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52" y="5494221"/>
            <a:ext cx="1536163" cy="10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270409" cy="590066"/>
          </a:xfrm>
        </p:spPr>
        <p:txBody>
          <a:bodyPr/>
          <a:lstStyle/>
          <a:p>
            <a:r>
              <a:rPr lang="en-US" sz="4800" b="0" spc="0" dirty="0">
                <a:solidFill>
                  <a:srgbClr val="00B0F0"/>
                </a:solidFill>
              </a:rPr>
              <a:t>How we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7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CF3B69-CAEA-48B3-AF94-04B9E4DE0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0" y="1167694"/>
            <a:ext cx="11189690" cy="494343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Maverick Health will help oversee every aspect of your testing program and provide the following support: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D9CDDA-F309-403B-BD0C-0973CCEEF2AB}"/>
              </a:ext>
            </a:extLst>
          </p:cNvPr>
          <p:cNvSpPr/>
          <p:nvPr/>
        </p:nvSpPr>
        <p:spPr>
          <a:xfrm>
            <a:off x="1748604" y="2041058"/>
            <a:ext cx="2423909" cy="2357952"/>
          </a:xfrm>
          <a:prstGeom prst="ellipse">
            <a:avLst/>
          </a:prstGeom>
          <a:solidFill>
            <a:srgbClr val="00AEE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Dedicated Account Specialist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assigned specifically to your district/school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6BD616-4626-4257-8838-2B722425BF79}"/>
              </a:ext>
            </a:extLst>
          </p:cNvPr>
          <p:cNvSpPr/>
          <p:nvPr/>
        </p:nvSpPr>
        <p:spPr>
          <a:xfrm>
            <a:off x="4884046" y="2041057"/>
            <a:ext cx="2423909" cy="2357952"/>
          </a:xfrm>
          <a:prstGeom prst="ellipse">
            <a:avLst/>
          </a:prstGeom>
          <a:solidFill>
            <a:srgbClr val="4BDB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Collaboratively establish 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testing algorithm &amp;  schedule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specific to each district/school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5CE400-8D1A-4212-9445-5A28C8041D67}"/>
              </a:ext>
            </a:extLst>
          </p:cNvPr>
          <p:cNvSpPr/>
          <p:nvPr/>
        </p:nvSpPr>
        <p:spPr>
          <a:xfrm>
            <a:off x="8019488" y="2052846"/>
            <a:ext cx="2423909" cy="235795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Assist in gathering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consent forms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parents/guardians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BBD62B-0F94-4F35-8C31-990D510CC37A}"/>
              </a:ext>
            </a:extLst>
          </p:cNvPr>
          <p:cNvSpPr/>
          <p:nvPr/>
        </p:nvSpPr>
        <p:spPr>
          <a:xfrm>
            <a:off x="3316325" y="4173993"/>
            <a:ext cx="2423909" cy="2357952"/>
          </a:xfrm>
          <a:prstGeom prst="ellipse">
            <a:avLst/>
          </a:prstGeom>
          <a:solidFill>
            <a:srgbClr val="008B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Testing staff to perform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weekly sample collection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66E81B-3F8F-4777-A83E-E5C0B3206FD8}"/>
              </a:ext>
            </a:extLst>
          </p:cNvPr>
          <p:cNvSpPr/>
          <p:nvPr/>
        </p:nvSpPr>
        <p:spPr>
          <a:xfrm>
            <a:off x="6468372" y="4168034"/>
            <a:ext cx="2423909" cy="2357952"/>
          </a:xfrm>
          <a:prstGeom prst="ellipse">
            <a:avLst/>
          </a:prstGeom>
          <a:solidFill>
            <a:srgbClr val="054854">
              <a:lumMod val="90000"/>
              <a:lumOff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Reporting of results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MSDH in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compliance with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CDC and MSDH guidelines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9A0D494-8B70-0740-940B-035EEDAD9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16" y="5537808"/>
            <a:ext cx="1627074" cy="1146632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E0972B-9D97-CE43-ADC7-3638AD208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5" y="5009534"/>
            <a:ext cx="3925552" cy="25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3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5DC2-AF60-4398-853F-336B7C5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1" y="343142"/>
            <a:ext cx="10270409" cy="590066"/>
          </a:xfrm>
        </p:spPr>
        <p:txBody>
          <a:bodyPr/>
          <a:lstStyle/>
          <a:p>
            <a:r>
              <a:rPr lang="en-US" sz="4800" b="0" spc="0" dirty="0">
                <a:solidFill>
                  <a:srgbClr val="00B0F0"/>
                </a:solidFill>
              </a:rPr>
              <a:t>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D28C-7DA1-46B0-A638-26EE423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306312"/>
            <a:ext cx="270474" cy="270474"/>
          </a:xfrm>
          <a:solidFill>
            <a:srgbClr val="00B0F0"/>
          </a:solidFill>
        </p:spPr>
        <p:txBody>
          <a:bodyPr/>
          <a:lstStyle/>
          <a:p>
            <a:fld id="{03DC2DEF-D2FE-4B45-ABA4-9F153FD1C98A}" type="slidenum">
              <a:rPr lang="en-US" b="1" smtClean="0"/>
              <a:t>8</a:t>
            </a:fld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3B863-EF34-466B-8AFE-8B23B572258B}"/>
              </a:ext>
            </a:extLst>
          </p:cNvPr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CF3B69-CAEA-48B3-AF94-04B9E4DE0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1" y="1454292"/>
            <a:ext cx="8065489" cy="48520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+mj-lt"/>
              </a:rPr>
              <a:t>Work closely to </a:t>
            </a:r>
            <a:r>
              <a:rPr lang="en-US" sz="2600" b="1" i="1" dirty="0">
                <a:solidFill>
                  <a:srgbClr val="00B0F0"/>
                </a:solidFill>
                <a:latin typeface="+mj-lt"/>
              </a:rPr>
              <a:t>customize a testing algorithm </a:t>
            </a:r>
            <a:r>
              <a:rPr lang="en-US" sz="2600" dirty="0">
                <a:latin typeface="+mj-lt"/>
              </a:rPr>
              <a:t>(i.e., all asymptomatic/unvaccinated school members or just those participating in extracurriculars)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+mj-lt"/>
              </a:rPr>
              <a:t>Work together to </a:t>
            </a:r>
            <a:r>
              <a:rPr lang="en-US" sz="2600" b="1" i="1" dirty="0">
                <a:solidFill>
                  <a:srgbClr val="00B0F0"/>
                </a:solidFill>
                <a:latin typeface="+mj-lt"/>
              </a:rPr>
              <a:t>create a testing schedule </a:t>
            </a:r>
            <a:r>
              <a:rPr lang="en-US" sz="2600" dirty="0">
                <a:latin typeface="+mj-lt"/>
              </a:rPr>
              <a:t>that is the least disruptive and most helpful for your school community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+mj-lt"/>
              </a:rPr>
              <a:t>Work collaboratively to assign a </a:t>
            </a:r>
            <a:r>
              <a:rPr lang="en-US" sz="2600" b="1" i="1" dirty="0">
                <a:solidFill>
                  <a:srgbClr val="00B0F0"/>
                </a:solidFill>
                <a:latin typeface="+mj-lt"/>
              </a:rPr>
              <a:t>primary POC from both our organization and yours</a:t>
            </a:r>
            <a:r>
              <a:rPr lang="en-US" sz="2600" b="1" i="1" dirty="0">
                <a:solidFill>
                  <a:srgbClr val="3FCDFF"/>
                </a:solidFill>
                <a:latin typeface="+mj-lt"/>
              </a:rPr>
              <a:t> </a:t>
            </a:r>
            <a:r>
              <a:rPr lang="en-US" sz="2600" dirty="0">
                <a:latin typeface="+mj-lt"/>
              </a:rPr>
              <a:t>to ensure a seamless communication and an effective and efficient program</a:t>
            </a:r>
          </a:p>
        </p:txBody>
      </p:sp>
      <p:pic>
        <p:nvPicPr>
          <p:cNvPr id="6146" name="Picture 2" descr="handshake deal or partnership icon 2396832 Vector Art at Vecteezy">
            <a:extLst>
              <a:ext uri="{FF2B5EF4-FFF2-40B4-BE49-F238E27FC236}">
                <a16:creationId xmlns:a16="http://schemas.microsoft.com/office/drawing/2014/main" id="{DB6D2D01-89F7-445B-947F-D3D03111A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3965" y="2265956"/>
            <a:ext cx="3148760" cy="2807060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D31AB91-9CF8-EA4F-8A0C-F3C3C8CF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6" y="5533334"/>
            <a:ext cx="1627074" cy="1146632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CC4925-5D56-8C4D-B02B-83FE54A95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6" y="5106576"/>
            <a:ext cx="3606481" cy="23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2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B Healthcare Pitch Deck SB_v3" id="{F20654C3-30CB-4A23-AE37-CA3918CCFD51}" vid="{71C4247B-9648-406B-9B0E-E712402798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Healthcare office pitch deck</Template>
  <TotalTime>1023</TotalTime>
  <Words>736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</vt:lpstr>
      <vt:lpstr>Calibri</vt:lpstr>
      <vt:lpstr>Courier New</vt:lpstr>
      <vt:lpstr>Gill Sans MT</vt:lpstr>
      <vt:lpstr>Wingdings</vt:lpstr>
      <vt:lpstr>Office Theme</vt:lpstr>
      <vt:lpstr>PowerPoint Presentation</vt:lpstr>
      <vt:lpstr>School OUTREACH &amp; communication</vt:lpstr>
      <vt:lpstr>Agenda</vt:lpstr>
      <vt:lpstr>Program overview</vt:lpstr>
      <vt:lpstr>Program goals</vt:lpstr>
      <vt:lpstr>Testing algorithm</vt:lpstr>
      <vt:lpstr>Test types</vt:lpstr>
      <vt:lpstr>How we help</vt:lpstr>
      <vt:lpstr>Collaboration</vt:lpstr>
      <vt:lpstr>CONSENT FORMS</vt:lpstr>
      <vt:lpstr>Testing day</vt:lpstr>
      <vt:lpstr>RESULT REPORTING</vt:lpstr>
      <vt:lpstr>HOW Schools CAN HELP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Kickoff</dc:title>
  <dc:creator>Christian Korchma</dc:creator>
  <cp:lastModifiedBy>Garcia, Mike</cp:lastModifiedBy>
  <cp:revision>84</cp:revision>
  <dcterms:created xsi:type="dcterms:W3CDTF">2021-07-28T14:38:16Z</dcterms:created>
  <dcterms:modified xsi:type="dcterms:W3CDTF">2021-08-06T15:48:51Z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